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394" r:id="rId3"/>
    <p:sldId id="395" r:id="rId4"/>
    <p:sldId id="258" r:id="rId5"/>
    <p:sldId id="259" r:id="rId6"/>
    <p:sldId id="261" r:id="rId7"/>
    <p:sldId id="584" r:id="rId8"/>
    <p:sldId id="585" r:id="rId9"/>
    <p:sldId id="586" r:id="rId10"/>
    <p:sldId id="587" r:id="rId11"/>
    <p:sldId id="588" r:id="rId12"/>
    <p:sldId id="589" r:id="rId13"/>
    <p:sldId id="590" r:id="rId14"/>
    <p:sldId id="591" r:id="rId15"/>
    <p:sldId id="592" r:id="rId16"/>
    <p:sldId id="593" r:id="rId17"/>
    <p:sldId id="272" r:id="rId18"/>
    <p:sldId id="27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282" r:id="rId28"/>
    <p:sldId id="602" r:id="rId29"/>
    <p:sldId id="284" r:id="rId30"/>
    <p:sldId id="285" r:id="rId31"/>
    <p:sldId id="287" r:id="rId32"/>
    <p:sldId id="603" r:id="rId33"/>
    <p:sldId id="604" r:id="rId34"/>
    <p:sldId id="605" r:id="rId35"/>
    <p:sldId id="606" r:id="rId36"/>
    <p:sldId id="607" r:id="rId37"/>
    <p:sldId id="608" r:id="rId38"/>
    <p:sldId id="609" r:id="rId39"/>
    <p:sldId id="610" r:id="rId40"/>
    <p:sldId id="611" r:id="rId41"/>
    <p:sldId id="612" r:id="rId42"/>
    <p:sldId id="299" r:id="rId43"/>
    <p:sldId id="310" r:id="rId44"/>
    <p:sldId id="307" r:id="rId45"/>
    <p:sldId id="539" r:id="rId46"/>
    <p:sldId id="540" r:id="rId47"/>
    <p:sldId id="541" r:id="rId48"/>
    <p:sldId id="542" r:id="rId49"/>
    <p:sldId id="543" r:id="rId50"/>
    <p:sldId id="308" r:id="rId51"/>
    <p:sldId id="552" r:id="rId52"/>
    <p:sldId id="553" r:id="rId53"/>
    <p:sldId id="554" r:id="rId54"/>
    <p:sldId id="555" r:id="rId55"/>
    <p:sldId id="545" r:id="rId56"/>
    <p:sldId id="546" r:id="rId57"/>
    <p:sldId id="547" r:id="rId58"/>
    <p:sldId id="550" r:id="rId59"/>
    <p:sldId id="551" r:id="rId60"/>
    <p:sldId id="309" r:id="rId61"/>
    <p:sldId id="613" r:id="rId62"/>
    <p:sldId id="557" r:id="rId63"/>
    <p:sldId id="558" r:id="rId64"/>
    <p:sldId id="559" r:id="rId65"/>
    <p:sldId id="560" r:id="rId66"/>
    <p:sldId id="561" r:id="rId67"/>
    <p:sldId id="614" r:id="rId68"/>
    <p:sldId id="615" r:id="rId69"/>
    <p:sldId id="566" r:id="rId70"/>
    <p:sldId id="567" r:id="rId71"/>
    <p:sldId id="616" r:id="rId72"/>
    <p:sldId id="617" r:id="rId73"/>
    <p:sldId id="618" r:id="rId74"/>
    <p:sldId id="571" r:id="rId75"/>
    <p:sldId id="39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/>
    <p:restoredTop sz="74552"/>
  </p:normalViewPr>
  <p:slideViewPr>
    <p:cSldViewPr snapToGrid="0" snapToObjects="1">
      <p:cViewPr varScale="1">
        <p:scale>
          <a:sx n="115" d="100"/>
          <a:sy n="115" d="100"/>
        </p:scale>
        <p:origin x="2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add:</a:t>
            </a:r>
          </a:p>
          <a:p>
            <a:pPr marL="228600" indent="-228600">
              <a:buAutoNum type="arabicPeriod"/>
            </a:pPr>
            <a:r>
              <a:rPr lang="en-US" dirty="0"/>
              <a:t>Weight initialization</a:t>
            </a:r>
          </a:p>
          <a:p>
            <a:pPr marL="228600" indent="-228600">
              <a:buAutoNum type="arabicPeriod"/>
            </a:pPr>
            <a:r>
              <a:rPr lang="en-US" dirty="0"/>
              <a:t>Batch normalization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1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9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7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20</a:t>
            </a:r>
            <a:r>
              <a:rPr lang="en-US"/>
              <a:t>: Transformer Model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345C02-444A-5C4B-9396-427BBB968498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04/01/2021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7881" y="21227"/>
            <a:ext cx="87948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CD21CF-2EAE-9949-B657-F347EB26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7" y="837822"/>
            <a:ext cx="10872439" cy="56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7881" y="21227"/>
            <a:ext cx="87948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52969B1-D589-5243-836D-13407302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5" y="1012785"/>
            <a:ext cx="10660566" cy="5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2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7881" y="21227"/>
            <a:ext cx="87948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B708978-AB90-EF47-9B31-2E208E5E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3" y="823867"/>
            <a:ext cx="10571356" cy="554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1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7881" y="21227"/>
            <a:ext cx="87948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AC5A4B-C117-E14F-A8DB-1DDBE1F7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8" y="1014760"/>
            <a:ext cx="9889636" cy="50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7881" y="21227"/>
            <a:ext cx="87948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36F13D3-A2FD-AA41-9399-B413078B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5" y="591015"/>
            <a:ext cx="10824518" cy="56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5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7881" y="21227"/>
            <a:ext cx="87948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AC10466-B2C0-2047-86B9-3774C603F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2" y="817342"/>
            <a:ext cx="11218127" cy="581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12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7881" y="21227"/>
            <a:ext cx="87948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8F645E6-DFD0-9E4B-9E9E-DF0E8DD33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1119850"/>
            <a:ext cx="10783229" cy="54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60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400" y="2472690"/>
            <a:ext cx="59150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15" dirty="0">
                <a:solidFill>
                  <a:srgbClr val="C00000"/>
                </a:solidFill>
              </a:rPr>
              <a:t>Attention</a:t>
            </a:r>
            <a:r>
              <a:rPr sz="4000" spc="315" dirty="0"/>
              <a:t> </a:t>
            </a:r>
            <a:r>
              <a:rPr sz="4000" spc="350" dirty="0"/>
              <a:t>without</a:t>
            </a:r>
            <a:r>
              <a:rPr sz="4000" spc="135" dirty="0"/>
              <a:t> </a:t>
            </a:r>
            <a:r>
              <a:rPr sz="4000" spc="165" dirty="0"/>
              <a:t>RNN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7365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</a:t>
            </a:r>
            <a:r>
              <a:rPr spc="140" dirty="0"/>
              <a:t> </a:t>
            </a:r>
            <a:r>
              <a:rPr spc="185" dirty="0"/>
              <a:t>Layer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8F3B9B46-B3C2-9B4A-A312-9BD498AA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" y="1408443"/>
            <a:ext cx="10192215" cy="491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9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</a:t>
            </a:r>
            <a:r>
              <a:rPr spc="140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2526825-0D70-9749-826F-9AE38F92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868"/>
            <a:ext cx="9991493" cy="48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55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A4A8E0-1A99-7B49-81DD-8CEA4D7C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RNN Applications</a:t>
            </a:r>
          </a:p>
          <a:p>
            <a:pPr lvl="1"/>
            <a:r>
              <a:rPr lang="en-US" dirty="0"/>
              <a:t>Text generation (many to one)</a:t>
            </a:r>
          </a:p>
          <a:p>
            <a:pPr lvl="1"/>
            <a:r>
              <a:rPr lang="en-US" dirty="0"/>
              <a:t>Image Captioning (one to many)</a:t>
            </a:r>
          </a:p>
          <a:p>
            <a:pPr lvl="1"/>
            <a:r>
              <a:rPr lang="en-US" dirty="0"/>
              <a:t>Neural Machine Translation (many to many - Seq2Seq)</a:t>
            </a:r>
          </a:p>
          <a:p>
            <a:r>
              <a:rPr lang="en-US" dirty="0"/>
              <a:t>Attention with RNN</a:t>
            </a:r>
          </a:p>
          <a:p>
            <a:r>
              <a:rPr lang="en-US" dirty="0"/>
              <a:t>Self-attention with RNN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</a:t>
            </a:r>
            <a:r>
              <a:rPr spc="140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7D921D-C337-0C4B-A6A9-D1D25003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36" y="1527343"/>
            <a:ext cx="9389327" cy="46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04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</a:t>
            </a:r>
            <a:r>
              <a:rPr spc="140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92B445D-05FF-0D45-B705-F66A3EC6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54" y="1566075"/>
            <a:ext cx="9623502" cy="46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6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</a:t>
            </a:r>
            <a:r>
              <a:rPr spc="140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FFF3060-9610-0249-A927-471BAB00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1420237"/>
            <a:ext cx="10292576" cy="50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87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</a:t>
            </a:r>
            <a:r>
              <a:rPr spc="140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FE8175C-2A98-0247-89E5-858893C3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24" y="1477100"/>
            <a:ext cx="10158761" cy="501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8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</a:t>
            </a:r>
            <a:r>
              <a:rPr spc="140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C3D5F5-23B1-C54E-AAB3-FAD4D641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1424"/>
            <a:ext cx="9456234" cy="47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6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</a:t>
            </a:r>
            <a:r>
              <a:rPr spc="140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B9810E6-C6CC-D749-97CB-78AD5E0F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7238"/>
            <a:ext cx="9855820" cy="48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33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</a:t>
            </a:r>
            <a:r>
              <a:rPr spc="140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6807DE-CCAD-2A43-8844-C7738EF7B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71" y="1470557"/>
            <a:ext cx="10080702" cy="50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9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33374" y="131726"/>
            <a:ext cx="101182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185" dirty="0"/>
              <a:t>Layer </a:t>
            </a:r>
            <a:r>
              <a:rPr spc="260" dirty="0"/>
              <a:t>for </a:t>
            </a:r>
            <a:r>
              <a:rPr spc="240" dirty="0"/>
              <a:t>Machine</a:t>
            </a:r>
            <a:r>
              <a:rPr spc="110" dirty="0"/>
              <a:t> </a:t>
            </a:r>
            <a:r>
              <a:rPr spc="250" dirty="0"/>
              <a:t>Translation</a:t>
            </a:r>
          </a:p>
        </p:txBody>
      </p:sp>
      <p:pic>
        <p:nvPicPr>
          <p:cNvPr id="55" name="Picture 54" descr="Diagram&#10;&#10;Description automatically generated">
            <a:extLst>
              <a:ext uri="{FF2B5EF4-FFF2-40B4-BE49-F238E27FC236}">
                <a16:creationId xmlns:a16="http://schemas.microsoft.com/office/drawing/2014/main" id="{56050F07-8184-104C-9D8F-C5803E6C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8" y="1178303"/>
            <a:ext cx="9991493" cy="49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6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33374" y="131726"/>
            <a:ext cx="101182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185" dirty="0"/>
              <a:t>Layer </a:t>
            </a:r>
            <a:r>
              <a:rPr spc="260" dirty="0"/>
              <a:t>for </a:t>
            </a:r>
            <a:r>
              <a:rPr spc="240" dirty="0"/>
              <a:t>Machine</a:t>
            </a:r>
            <a:r>
              <a:rPr spc="110" dirty="0"/>
              <a:t> </a:t>
            </a:r>
            <a:r>
              <a:rPr spc="250" dirty="0"/>
              <a:t>Translation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5B728D-56C2-7E49-A99C-4313A81EA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1" y="1042890"/>
            <a:ext cx="10314878" cy="50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0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3676" y="21216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</a:t>
            </a:r>
            <a:r>
              <a:rPr spc="140" dirty="0"/>
              <a:t> </a:t>
            </a:r>
            <a:r>
              <a:rPr spc="185" dirty="0"/>
              <a:t>Layer</a:t>
            </a:r>
          </a:p>
        </p:txBody>
      </p:sp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5C97DD4-DA85-9F4D-90DD-11514B16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" y="1214906"/>
            <a:ext cx="10515600" cy="5055758"/>
          </a:xfrm>
          <a:prstGeom prst="rect">
            <a:avLst/>
          </a:prstGeom>
        </p:spPr>
      </p:pic>
      <p:pic>
        <p:nvPicPr>
          <p:cNvPr id="48" name="Picture 47" descr="Text&#10;&#10;Description automatically generated">
            <a:extLst>
              <a:ext uri="{FF2B5EF4-FFF2-40B4-BE49-F238E27FC236}">
                <a16:creationId xmlns:a16="http://schemas.microsoft.com/office/drawing/2014/main" id="{203B978C-4558-C048-ABB5-8DE19DBC1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57" y="1233424"/>
            <a:ext cx="4822438" cy="188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4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Attention without RNN</a:t>
            </a:r>
          </a:p>
          <a:p>
            <a:r>
              <a:rPr lang="en-US" dirty="0"/>
              <a:t>Self-Attention without RNN</a:t>
            </a:r>
          </a:p>
          <a:p>
            <a:r>
              <a:rPr lang="en-US" dirty="0"/>
              <a:t>Transformer Model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300" y="2472690"/>
            <a:ext cx="7007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60" dirty="0">
                <a:solidFill>
                  <a:srgbClr val="C00000"/>
                </a:solidFill>
              </a:rPr>
              <a:t>Self-Attention </a:t>
            </a:r>
            <a:r>
              <a:rPr sz="4000" spc="350" dirty="0"/>
              <a:t>without</a:t>
            </a:r>
            <a:r>
              <a:rPr sz="4000" spc="200" dirty="0"/>
              <a:t> </a:t>
            </a:r>
            <a:r>
              <a:rPr sz="4000" spc="165" dirty="0"/>
              <a:t>RNN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569095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6946" y="232087"/>
            <a:ext cx="64771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Self-Attention</a:t>
            </a:r>
            <a:r>
              <a:rPr spc="145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4" name="Picture 3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B8F4C04-39A2-6441-887E-6207D61C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1" y="1159486"/>
            <a:ext cx="10470995" cy="50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36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6946" y="232087"/>
            <a:ext cx="64771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Self-Attention</a:t>
            </a:r>
            <a:r>
              <a:rPr spc="145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90B06-8788-8143-8048-BD82CF93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67" y="1111860"/>
            <a:ext cx="10459844" cy="520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84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6946" y="232087"/>
            <a:ext cx="64771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Self-Attention</a:t>
            </a:r>
            <a:r>
              <a:rPr spc="145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A02C20-1A31-BC45-8653-0C44B134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1217600"/>
            <a:ext cx="10203366" cy="51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24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6946" y="232087"/>
            <a:ext cx="64771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Self-Attention</a:t>
            </a:r>
            <a:r>
              <a:rPr spc="145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6A4FA37-8762-4540-9316-42B8FF3A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3" y="1120224"/>
            <a:ext cx="10236820" cy="52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7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6946" y="232087"/>
            <a:ext cx="64771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Self-Attention</a:t>
            </a:r>
            <a:r>
              <a:rPr spc="145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649BA79-9DD2-1345-93CA-34374C8E0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" y="1130075"/>
            <a:ext cx="10169912" cy="50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64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6946" y="232087"/>
            <a:ext cx="64771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Self-Attention</a:t>
            </a:r>
            <a:r>
              <a:rPr spc="145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052B7CA-5FC5-9746-9391-9A3FA9F4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8" y="1005018"/>
            <a:ext cx="10404088" cy="53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1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6946" y="232087"/>
            <a:ext cx="64771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Self-Attention</a:t>
            </a:r>
            <a:r>
              <a:rPr spc="145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6B3259-D467-234D-897F-FFE9EC87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4" y="947532"/>
            <a:ext cx="10627112" cy="53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63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6946" y="232087"/>
            <a:ext cx="64771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Self-Attention</a:t>
            </a:r>
            <a:r>
              <a:rPr spc="145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24912C9-4A69-7D4F-96BB-CF65C5FD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9" y="1288132"/>
            <a:ext cx="10058400" cy="50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0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6946" y="232087"/>
            <a:ext cx="64771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Self-Attention</a:t>
            </a:r>
            <a:r>
              <a:rPr spc="145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A7D5352-858E-1E4F-B1EF-5A9314C2E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" y="1110907"/>
            <a:ext cx="10294578" cy="52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0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77190" y="72775"/>
            <a:ext cx="4574140" cy="6731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6612" y="131726"/>
            <a:ext cx="63226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Transformer</a:t>
            </a:r>
            <a:r>
              <a:rPr spc="165" dirty="0"/>
              <a:t> </a:t>
            </a:r>
            <a:r>
              <a:rPr spc="240"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4847" y="1632535"/>
            <a:ext cx="6882343" cy="3398366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34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35" dirty="0">
                <a:latin typeface="Arial"/>
                <a:cs typeface="Arial"/>
              </a:rPr>
              <a:t>Transformer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260" dirty="0">
                <a:latin typeface="Arial"/>
                <a:cs typeface="Arial"/>
              </a:rPr>
              <a:t>Seq2Seq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model.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35" dirty="0">
                <a:latin typeface="Arial"/>
                <a:cs typeface="Arial"/>
              </a:rPr>
              <a:t>Transformer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5" dirty="0">
                <a:latin typeface="Arial"/>
                <a:cs typeface="Arial"/>
              </a:rPr>
              <a:t>not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254" dirty="0">
                <a:latin typeface="Arial"/>
                <a:cs typeface="Arial"/>
              </a:rPr>
              <a:t>RNN.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4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35" dirty="0">
                <a:latin typeface="Arial"/>
                <a:cs typeface="Arial"/>
              </a:rPr>
              <a:t>Purely </a:t>
            </a:r>
            <a:r>
              <a:rPr sz="2800" spc="-175" dirty="0">
                <a:latin typeface="Arial"/>
                <a:cs typeface="Arial"/>
              </a:rPr>
              <a:t>based </a:t>
            </a:r>
            <a:r>
              <a:rPr lang="en-US" sz="2800" spc="-175" dirty="0">
                <a:latin typeface="Arial"/>
                <a:cs typeface="Arial"/>
              </a:rPr>
              <a:t>on </a:t>
            </a:r>
            <a:r>
              <a:rPr sz="2800" spc="-35" dirty="0">
                <a:latin typeface="Arial"/>
                <a:cs typeface="Arial"/>
              </a:rPr>
              <a:t>attention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165" dirty="0">
                <a:latin typeface="Arial"/>
                <a:cs typeface="Arial"/>
              </a:rPr>
              <a:t>dense</a:t>
            </a:r>
            <a:r>
              <a:rPr sz="2800" spc="-225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layers.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400" dirty="0">
              <a:latin typeface="Arial"/>
              <a:cs typeface="Arial"/>
            </a:endParaRPr>
          </a:p>
          <a:p>
            <a:pPr marL="469900" marR="683895" indent="-457200">
              <a:lnSpc>
                <a:spcPts val="3300"/>
              </a:lnSpc>
              <a:spcBef>
                <a:spcPts val="209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20" dirty="0">
                <a:latin typeface="Arial"/>
                <a:cs typeface="Arial"/>
              </a:rPr>
              <a:t>Higher </a:t>
            </a:r>
            <a:r>
              <a:rPr sz="2800" spc="-170" dirty="0">
                <a:latin typeface="Arial"/>
                <a:cs typeface="Arial"/>
              </a:rPr>
              <a:t>accuracy </a:t>
            </a:r>
            <a:r>
              <a:rPr sz="2800" spc="-60" dirty="0">
                <a:latin typeface="Arial"/>
                <a:cs typeface="Arial"/>
              </a:rPr>
              <a:t>than </a:t>
            </a:r>
            <a:r>
              <a:rPr sz="2800" spc="-310" dirty="0">
                <a:latin typeface="Arial"/>
                <a:cs typeface="Arial"/>
              </a:rPr>
              <a:t>RNNs </a:t>
            </a:r>
            <a:r>
              <a:rPr lang="en-US" sz="2800" spc="-310" dirty="0">
                <a:latin typeface="Arial"/>
                <a:cs typeface="Arial"/>
              </a:rPr>
              <a:t>  </a:t>
            </a:r>
            <a:r>
              <a:rPr sz="2800" spc="-90" dirty="0">
                <a:latin typeface="Arial"/>
                <a:cs typeface="Arial"/>
              </a:rPr>
              <a:t>on </a:t>
            </a:r>
            <a:r>
              <a:rPr sz="2800" spc="-130" dirty="0">
                <a:latin typeface="Arial"/>
                <a:cs typeface="Arial"/>
              </a:rPr>
              <a:t>large  datasets.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5624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6946" y="232087"/>
            <a:ext cx="64771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Self-Attention</a:t>
            </a:r>
            <a:r>
              <a:rPr spc="145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D296-6A3A-6D48-B41C-64943517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66" y="1044683"/>
            <a:ext cx="10627112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0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6946" y="232087"/>
            <a:ext cx="64771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Self-Attention</a:t>
            </a:r>
            <a:r>
              <a:rPr spc="145" dirty="0"/>
              <a:t> </a:t>
            </a:r>
            <a:r>
              <a:rPr spc="185" dirty="0"/>
              <a:t>Layer</a:t>
            </a:r>
          </a:p>
        </p:txBody>
      </p:sp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6E72FA6-722A-E34A-8E10-C2A7BB40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5" y="1060383"/>
            <a:ext cx="10392937" cy="52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98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9814" y="265541"/>
            <a:ext cx="480033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7946" y="1245552"/>
            <a:ext cx="9504045" cy="52070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Char char="•"/>
              <a:tabLst>
                <a:tab pos="241300" algn="l"/>
              </a:tabLst>
            </a:pPr>
            <a:r>
              <a:rPr sz="2800" spc="-40" dirty="0">
                <a:latin typeface="Arial"/>
                <a:cs typeface="Arial"/>
              </a:rPr>
              <a:t>Attention </a:t>
            </a:r>
            <a:r>
              <a:rPr sz="2800" spc="-195" dirty="0">
                <a:latin typeface="Arial"/>
                <a:cs typeface="Arial"/>
              </a:rPr>
              <a:t>was </a:t>
            </a:r>
            <a:r>
              <a:rPr sz="2800" spc="-70" dirty="0">
                <a:latin typeface="Arial"/>
                <a:cs typeface="Arial"/>
              </a:rPr>
              <a:t>originally </a:t>
            </a:r>
            <a:r>
              <a:rPr sz="2800" spc="-114" dirty="0">
                <a:latin typeface="Arial"/>
                <a:cs typeface="Arial"/>
              </a:rPr>
              <a:t>developed </a:t>
            </a:r>
            <a:r>
              <a:rPr sz="2800" spc="-15" dirty="0">
                <a:latin typeface="Arial"/>
                <a:cs typeface="Arial"/>
              </a:rPr>
              <a:t>for </a:t>
            </a:r>
            <a:r>
              <a:rPr sz="2800" spc="-260" dirty="0">
                <a:latin typeface="Arial"/>
                <a:cs typeface="Arial"/>
              </a:rPr>
              <a:t>Seq2Seq </a:t>
            </a:r>
            <a:r>
              <a:rPr sz="2800" spc="-315" dirty="0">
                <a:latin typeface="Arial"/>
                <a:cs typeface="Arial"/>
              </a:rPr>
              <a:t>RNN </a:t>
            </a:r>
            <a:r>
              <a:rPr sz="2800" spc="-125" dirty="0">
                <a:latin typeface="Arial"/>
                <a:cs typeface="Arial"/>
              </a:rPr>
              <a:t>models</a:t>
            </a:r>
            <a:r>
              <a:rPr sz="2800" spc="-545" dirty="0"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F5597"/>
                </a:solidFill>
                <a:latin typeface="Arial"/>
                <a:cs typeface="Arial"/>
              </a:rPr>
              <a:t>[1]</a:t>
            </a:r>
            <a:r>
              <a:rPr sz="2800" spc="-1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241300" marR="95885" indent="-228600">
              <a:lnSpc>
                <a:spcPts val="3000"/>
              </a:lnSpc>
              <a:spcBef>
                <a:spcPts val="1040"/>
              </a:spcBef>
              <a:buChar char="•"/>
              <a:tabLst>
                <a:tab pos="241300" algn="l"/>
              </a:tabLst>
            </a:pPr>
            <a:r>
              <a:rPr sz="2800" spc="-80" dirty="0">
                <a:latin typeface="Arial"/>
                <a:cs typeface="Arial"/>
              </a:rPr>
              <a:t>Self-attention: </a:t>
            </a:r>
            <a:r>
              <a:rPr sz="2800" spc="-35" dirty="0">
                <a:latin typeface="Arial"/>
                <a:cs typeface="Arial"/>
              </a:rPr>
              <a:t>attention </a:t>
            </a:r>
            <a:r>
              <a:rPr sz="2800" spc="-15" dirty="0">
                <a:latin typeface="Arial"/>
                <a:cs typeface="Arial"/>
              </a:rPr>
              <a:t>for </a:t>
            </a:r>
            <a:r>
              <a:rPr sz="2800" spc="-65" dirty="0">
                <a:latin typeface="Arial"/>
                <a:cs typeface="Arial"/>
              </a:rPr>
              <a:t>all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315" dirty="0">
                <a:latin typeface="Arial"/>
                <a:cs typeface="Arial"/>
              </a:rPr>
              <a:t>RNN </a:t>
            </a:r>
            <a:r>
              <a:rPr sz="2800" spc="-125" dirty="0">
                <a:latin typeface="Arial"/>
                <a:cs typeface="Arial"/>
              </a:rPr>
              <a:t>models </a:t>
            </a:r>
            <a:r>
              <a:rPr sz="2800" spc="-25" dirty="0">
                <a:latin typeface="Arial"/>
                <a:cs typeface="Arial"/>
              </a:rPr>
              <a:t>(not</a:t>
            </a:r>
            <a:r>
              <a:rPr sz="2800" spc="-395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necessarily  </a:t>
            </a:r>
            <a:r>
              <a:rPr sz="2800" spc="-260" dirty="0">
                <a:latin typeface="Arial"/>
                <a:cs typeface="Arial"/>
              </a:rPr>
              <a:t>Seq2Seq </a:t>
            </a:r>
            <a:r>
              <a:rPr sz="2800" spc="-125" dirty="0">
                <a:latin typeface="Arial"/>
                <a:cs typeface="Arial"/>
              </a:rPr>
              <a:t>models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F5597"/>
                </a:solidFill>
                <a:latin typeface="Arial"/>
                <a:cs typeface="Arial"/>
              </a:rPr>
              <a:t>[2]</a:t>
            </a:r>
            <a:r>
              <a:rPr sz="2800" spc="-1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Char char="•"/>
              <a:tabLst>
                <a:tab pos="241300" algn="l"/>
              </a:tabLst>
            </a:pPr>
            <a:r>
              <a:rPr sz="2800" spc="-40" dirty="0">
                <a:latin typeface="Arial"/>
                <a:cs typeface="Arial"/>
              </a:rPr>
              <a:t>Attention </a:t>
            </a:r>
            <a:r>
              <a:rPr sz="2800" spc="-185" dirty="0">
                <a:latin typeface="Arial"/>
                <a:cs typeface="Arial"/>
              </a:rPr>
              <a:t>can </a:t>
            </a:r>
            <a:r>
              <a:rPr sz="2800" spc="-130" dirty="0">
                <a:latin typeface="Arial"/>
                <a:cs typeface="Arial"/>
              </a:rPr>
              <a:t>be </a:t>
            </a:r>
            <a:r>
              <a:rPr sz="2800" spc="-165" dirty="0">
                <a:latin typeface="Arial"/>
                <a:cs typeface="Arial"/>
              </a:rPr>
              <a:t>used </a:t>
            </a:r>
            <a:r>
              <a:rPr sz="2800" spc="5" dirty="0">
                <a:latin typeface="Arial"/>
                <a:cs typeface="Arial"/>
              </a:rPr>
              <a:t>without </a:t>
            </a:r>
            <a:r>
              <a:rPr sz="2800" spc="-315" dirty="0">
                <a:latin typeface="Arial"/>
                <a:cs typeface="Arial"/>
              </a:rPr>
              <a:t>RNN</a:t>
            </a:r>
            <a:r>
              <a:rPr sz="2800" spc="-335" dirty="0"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F5597"/>
                </a:solidFill>
                <a:latin typeface="Arial"/>
                <a:cs typeface="Arial"/>
              </a:rPr>
              <a:t>[3]</a:t>
            </a:r>
            <a:r>
              <a:rPr sz="2800" spc="-1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241300" algn="l"/>
              </a:tabLst>
            </a:pPr>
            <a:r>
              <a:rPr sz="2800" spc="-215" dirty="0">
                <a:latin typeface="Arial"/>
                <a:cs typeface="Arial"/>
              </a:rPr>
              <a:t>We </a:t>
            </a:r>
            <a:r>
              <a:rPr sz="2800" spc="-100" dirty="0">
                <a:latin typeface="Arial"/>
                <a:cs typeface="Arial"/>
              </a:rPr>
              <a:t>learned </a:t>
            </a:r>
            <a:r>
              <a:rPr sz="2800" spc="-70" dirty="0">
                <a:latin typeface="Arial"/>
                <a:cs typeface="Arial"/>
              </a:rPr>
              <a:t>how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50" dirty="0">
                <a:latin typeface="Arial"/>
                <a:cs typeface="Arial"/>
              </a:rPr>
              <a:t>build </a:t>
            </a:r>
            <a:r>
              <a:rPr sz="2800" spc="-35" dirty="0">
                <a:latin typeface="Arial"/>
                <a:cs typeface="Arial"/>
              </a:rPr>
              <a:t>attention </a:t>
            </a:r>
            <a:r>
              <a:rPr sz="2800" spc="-114" dirty="0">
                <a:latin typeface="Arial"/>
                <a:cs typeface="Arial"/>
              </a:rPr>
              <a:t>layer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60" dirty="0">
                <a:latin typeface="Arial"/>
                <a:cs typeface="Arial"/>
              </a:rPr>
              <a:t>self-attention</a:t>
            </a:r>
            <a:r>
              <a:rPr sz="2800" spc="-530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layer.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180" dirty="0">
                <a:latin typeface="Arial"/>
                <a:cs typeface="Arial"/>
              </a:rPr>
              <a:t>Reference:</a:t>
            </a:r>
            <a:endParaRPr sz="2400" dirty="0">
              <a:latin typeface="Arial"/>
              <a:cs typeface="Arial"/>
            </a:endParaRPr>
          </a:p>
          <a:p>
            <a:pPr marL="469265" marR="314960" indent="-457200">
              <a:lnSpc>
                <a:spcPct val="100000"/>
              </a:lnSpc>
              <a:spcBef>
                <a:spcPts val="25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14" dirty="0">
                <a:latin typeface="Arial"/>
                <a:cs typeface="Arial"/>
              </a:rPr>
              <a:t>Bahdanau,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155" dirty="0">
                <a:latin typeface="Arial"/>
                <a:cs typeface="Arial"/>
              </a:rPr>
              <a:t>Cho,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&amp;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Bengio.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2F5597"/>
                </a:solidFill>
                <a:latin typeface="Arial"/>
                <a:cs typeface="Arial"/>
              </a:rPr>
              <a:t>Neural</a:t>
            </a:r>
            <a:r>
              <a:rPr sz="2000" spc="-10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F5597"/>
                </a:solidFill>
                <a:latin typeface="Arial"/>
                <a:cs typeface="Arial"/>
              </a:rPr>
              <a:t>machine</a:t>
            </a:r>
            <a:r>
              <a:rPr sz="2000" spc="-10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F5597"/>
                </a:solidFill>
                <a:latin typeface="Arial"/>
                <a:cs typeface="Arial"/>
              </a:rPr>
              <a:t>translation</a:t>
            </a:r>
            <a:r>
              <a:rPr sz="2000" spc="-10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2F5597"/>
                </a:solidFill>
                <a:latin typeface="Arial"/>
                <a:cs typeface="Arial"/>
              </a:rPr>
              <a:t>by</a:t>
            </a:r>
            <a:r>
              <a:rPr sz="2000" spc="-1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F5597"/>
                </a:solidFill>
                <a:latin typeface="Arial"/>
                <a:cs typeface="Arial"/>
              </a:rPr>
              <a:t>jointly</a:t>
            </a:r>
            <a:r>
              <a:rPr sz="2000" spc="-114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F5597"/>
                </a:solidFill>
                <a:latin typeface="Arial"/>
                <a:cs typeface="Arial"/>
              </a:rPr>
              <a:t>learning</a:t>
            </a:r>
            <a:r>
              <a:rPr sz="2000" spc="-1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2F5597"/>
                </a:solidFill>
                <a:latin typeface="Arial"/>
                <a:cs typeface="Arial"/>
              </a:rPr>
              <a:t>to</a:t>
            </a:r>
            <a:r>
              <a:rPr sz="2000" spc="-114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2F5597"/>
                </a:solidFill>
                <a:latin typeface="Arial"/>
                <a:cs typeface="Arial"/>
              </a:rPr>
              <a:t>align</a:t>
            </a:r>
            <a:r>
              <a:rPr sz="2000" spc="-10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F5597"/>
                </a:solidFill>
                <a:latin typeface="Arial"/>
                <a:cs typeface="Arial"/>
              </a:rPr>
              <a:t>and  </a:t>
            </a:r>
            <a:r>
              <a:rPr sz="2000" spc="-55" dirty="0">
                <a:solidFill>
                  <a:srgbClr val="2F5597"/>
                </a:solidFill>
                <a:latin typeface="Arial"/>
                <a:cs typeface="Arial"/>
              </a:rPr>
              <a:t>translate. </a:t>
            </a:r>
            <a:r>
              <a:rPr sz="2000" spc="-60" dirty="0">
                <a:latin typeface="Arial"/>
                <a:cs typeface="Arial"/>
              </a:rPr>
              <a:t>In </a:t>
            </a:r>
            <a:r>
              <a:rPr sz="2000" i="1" spc="-229" dirty="0">
                <a:latin typeface="Arial"/>
                <a:cs typeface="Arial"/>
              </a:rPr>
              <a:t>ICLR</a:t>
            </a:r>
            <a:r>
              <a:rPr sz="2000" spc="-229" dirty="0">
                <a:latin typeface="Arial"/>
                <a:cs typeface="Arial"/>
              </a:rPr>
              <a:t>,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2015.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145" dirty="0">
                <a:latin typeface="Arial"/>
                <a:cs typeface="Arial"/>
              </a:rPr>
              <a:t>Cheng, </a:t>
            </a:r>
            <a:r>
              <a:rPr sz="2000" spc="-114" dirty="0">
                <a:latin typeface="Arial"/>
                <a:cs typeface="Arial"/>
              </a:rPr>
              <a:t>Dong, </a:t>
            </a:r>
            <a:r>
              <a:rPr sz="2000" spc="30" dirty="0">
                <a:latin typeface="Arial"/>
                <a:cs typeface="Arial"/>
              </a:rPr>
              <a:t>&amp; </a:t>
            </a:r>
            <a:r>
              <a:rPr sz="2000" spc="-114" dirty="0">
                <a:latin typeface="Arial"/>
                <a:cs typeface="Arial"/>
              </a:rPr>
              <a:t>Lapata. </a:t>
            </a:r>
            <a:r>
              <a:rPr sz="2000" spc="-145" dirty="0">
                <a:solidFill>
                  <a:srgbClr val="2F5597"/>
                </a:solidFill>
                <a:latin typeface="Arial"/>
                <a:cs typeface="Arial"/>
              </a:rPr>
              <a:t>Long </a:t>
            </a:r>
            <a:r>
              <a:rPr sz="2000" spc="-110" dirty="0">
                <a:solidFill>
                  <a:srgbClr val="2F5597"/>
                </a:solidFill>
                <a:latin typeface="Arial"/>
                <a:cs typeface="Arial"/>
              </a:rPr>
              <a:t>Short-Term </a:t>
            </a:r>
            <a:r>
              <a:rPr sz="2000" spc="-65" dirty="0">
                <a:solidFill>
                  <a:srgbClr val="2F5597"/>
                </a:solidFill>
                <a:latin typeface="Arial"/>
                <a:cs typeface="Arial"/>
              </a:rPr>
              <a:t>Memory-Networks </a:t>
            </a:r>
            <a:r>
              <a:rPr sz="2000" spc="-10" dirty="0">
                <a:solidFill>
                  <a:srgbClr val="2F5597"/>
                </a:solidFill>
                <a:latin typeface="Arial"/>
                <a:cs typeface="Arial"/>
              </a:rPr>
              <a:t>for </a:t>
            </a:r>
            <a:r>
              <a:rPr sz="2000" spc="-75" dirty="0">
                <a:solidFill>
                  <a:srgbClr val="2F5597"/>
                </a:solidFill>
                <a:latin typeface="Arial"/>
                <a:cs typeface="Arial"/>
              </a:rPr>
              <a:t>Machine </a:t>
            </a:r>
            <a:r>
              <a:rPr sz="2000" spc="-130" dirty="0">
                <a:solidFill>
                  <a:srgbClr val="2F5597"/>
                </a:solidFill>
                <a:latin typeface="Arial"/>
                <a:cs typeface="Arial"/>
              </a:rPr>
              <a:t>Reading.</a:t>
            </a:r>
            <a:r>
              <a:rPr sz="2000" spc="-27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In</a:t>
            </a:r>
            <a:endParaRPr sz="20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2000" i="1" spc="-185" dirty="0">
                <a:latin typeface="Arial"/>
                <a:cs typeface="Arial"/>
              </a:rPr>
              <a:t>EMNLP</a:t>
            </a:r>
            <a:r>
              <a:rPr sz="2000" spc="-185" dirty="0">
                <a:latin typeface="Arial"/>
                <a:cs typeface="Arial"/>
              </a:rPr>
              <a:t>,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2016.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265" algn="l"/>
                <a:tab pos="469900" algn="l"/>
              </a:tabLst>
            </a:pPr>
            <a:r>
              <a:rPr sz="2000" spc="-135" dirty="0">
                <a:latin typeface="Arial"/>
                <a:cs typeface="Arial"/>
              </a:rPr>
              <a:t>Vaswani </a:t>
            </a:r>
            <a:r>
              <a:rPr sz="2000" spc="-10" dirty="0">
                <a:latin typeface="Arial"/>
                <a:cs typeface="Arial"/>
              </a:rPr>
              <a:t>et </a:t>
            </a:r>
            <a:r>
              <a:rPr sz="2000" spc="-65" dirty="0">
                <a:latin typeface="Arial"/>
                <a:cs typeface="Arial"/>
              </a:rPr>
              <a:t>al. </a:t>
            </a:r>
            <a:r>
              <a:rPr sz="2000" spc="-25" dirty="0">
                <a:solidFill>
                  <a:srgbClr val="2F5597"/>
                </a:solidFill>
                <a:latin typeface="Arial"/>
                <a:cs typeface="Arial"/>
              </a:rPr>
              <a:t>Attention </a:t>
            </a:r>
            <a:r>
              <a:rPr sz="2000" spc="-140" dirty="0">
                <a:solidFill>
                  <a:srgbClr val="2F5597"/>
                </a:solidFill>
                <a:latin typeface="Arial"/>
                <a:cs typeface="Arial"/>
              </a:rPr>
              <a:t>Is </a:t>
            </a:r>
            <a:r>
              <a:rPr sz="2000" spc="-50" dirty="0">
                <a:solidFill>
                  <a:srgbClr val="2F5597"/>
                </a:solidFill>
                <a:latin typeface="Arial"/>
                <a:cs typeface="Arial"/>
              </a:rPr>
              <a:t>All </a:t>
            </a:r>
            <a:r>
              <a:rPr sz="2000" spc="-215" dirty="0">
                <a:solidFill>
                  <a:srgbClr val="2F5597"/>
                </a:solidFill>
                <a:latin typeface="Arial"/>
                <a:cs typeface="Arial"/>
              </a:rPr>
              <a:t>You </a:t>
            </a:r>
            <a:r>
              <a:rPr sz="2000" spc="-105" dirty="0">
                <a:solidFill>
                  <a:srgbClr val="2F5597"/>
                </a:solidFill>
                <a:latin typeface="Arial"/>
                <a:cs typeface="Arial"/>
              </a:rPr>
              <a:t>Need. </a:t>
            </a:r>
            <a:r>
              <a:rPr sz="2000" spc="-60" dirty="0">
                <a:latin typeface="Arial"/>
                <a:cs typeface="Arial"/>
              </a:rPr>
              <a:t>In </a:t>
            </a:r>
            <a:r>
              <a:rPr sz="2000" i="1" spc="-204" dirty="0">
                <a:latin typeface="Arial"/>
                <a:cs typeface="Arial"/>
              </a:rPr>
              <a:t>NIPS</a:t>
            </a:r>
            <a:r>
              <a:rPr sz="2000" spc="-204" dirty="0">
                <a:latin typeface="Arial"/>
                <a:cs typeface="Arial"/>
              </a:rPr>
              <a:t>,</a:t>
            </a:r>
            <a:r>
              <a:rPr sz="2000" spc="-28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2017.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8067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7946" y="1591853"/>
            <a:ext cx="9483090" cy="2203167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41300" algn="l"/>
              </a:tabLst>
            </a:pPr>
            <a:r>
              <a:rPr sz="2800" spc="-135" dirty="0">
                <a:latin typeface="Arial"/>
                <a:cs typeface="Arial"/>
              </a:rPr>
              <a:t>Transformer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260" dirty="0">
                <a:latin typeface="Arial"/>
                <a:cs typeface="Arial"/>
              </a:rPr>
              <a:t>Seq2Seq </a:t>
            </a:r>
            <a:r>
              <a:rPr sz="2800" spc="-75" dirty="0">
                <a:latin typeface="Arial"/>
                <a:cs typeface="Arial"/>
              </a:rPr>
              <a:t>model; </a:t>
            </a:r>
            <a:r>
              <a:rPr sz="2800" spc="85" dirty="0">
                <a:latin typeface="Arial"/>
                <a:cs typeface="Arial"/>
              </a:rPr>
              <a:t>it </a:t>
            </a:r>
            <a:r>
              <a:rPr sz="2800" spc="-204" dirty="0">
                <a:latin typeface="Arial"/>
                <a:cs typeface="Arial"/>
              </a:rPr>
              <a:t>has </a:t>
            </a:r>
            <a:r>
              <a:rPr sz="2800" spc="-155" dirty="0">
                <a:latin typeface="Arial"/>
                <a:cs typeface="Arial"/>
              </a:rPr>
              <a:t>an </a:t>
            </a:r>
            <a:r>
              <a:rPr sz="2800" spc="-114" dirty="0">
                <a:solidFill>
                  <a:srgbClr val="C00000"/>
                </a:solidFill>
                <a:latin typeface="Arial"/>
                <a:cs typeface="Arial"/>
              </a:rPr>
              <a:t>encoder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220" dirty="0">
                <a:latin typeface="Arial"/>
                <a:cs typeface="Arial"/>
              </a:rPr>
              <a:t>a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145" dirty="0">
                <a:solidFill>
                  <a:srgbClr val="C00000"/>
                </a:solidFill>
                <a:latin typeface="Arial"/>
                <a:cs typeface="Arial"/>
              </a:rPr>
              <a:t>decoder</a:t>
            </a:r>
            <a:r>
              <a:rPr sz="2800" spc="-14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40"/>
              </a:spcBef>
              <a:buChar char="•"/>
              <a:tabLst>
                <a:tab pos="241300" algn="l"/>
              </a:tabLst>
            </a:pPr>
            <a:r>
              <a:rPr sz="2800" spc="-135" dirty="0">
                <a:latin typeface="Arial"/>
                <a:cs typeface="Arial"/>
              </a:rPr>
              <a:t>Transformer </a:t>
            </a:r>
            <a:r>
              <a:rPr sz="2800" spc="-85" dirty="0">
                <a:latin typeface="Arial"/>
                <a:cs typeface="Arial"/>
              </a:rPr>
              <a:t>model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5" dirty="0">
                <a:solidFill>
                  <a:srgbClr val="C00000"/>
                </a:solidFill>
                <a:latin typeface="Arial"/>
                <a:cs typeface="Arial"/>
              </a:rPr>
              <a:t>not</a:t>
            </a:r>
            <a:r>
              <a:rPr sz="2800" spc="-2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250" dirty="0">
                <a:solidFill>
                  <a:srgbClr val="C00000"/>
                </a:solidFill>
                <a:latin typeface="Arial"/>
                <a:cs typeface="Arial"/>
              </a:rPr>
              <a:t>RNN</a:t>
            </a:r>
            <a:r>
              <a:rPr sz="2800" spc="-25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40"/>
              </a:spcBef>
              <a:buChar char="•"/>
              <a:tabLst>
                <a:tab pos="241300" algn="l"/>
              </a:tabLst>
            </a:pPr>
            <a:r>
              <a:rPr sz="2800" spc="-135" dirty="0">
                <a:latin typeface="Arial"/>
                <a:cs typeface="Arial"/>
              </a:rPr>
              <a:t>Transformer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175" dirty="0">
                <a:latin typeface="Arial"/>
                <a:cs typeface="Arial"/>
              </a:rPr>
              <a:t>based </a:t>
            </a:r>
            <a:r>
              <a:rPr sz="2800" spc="-90" dirty="0">
                <a:latin typeface="Arial"/>
                <a:cs typeface="Arial"/>
              </a:rPr>
              <a:t>on </a:t>
            </a:r>
            <a:r>
              <a:rPr lang="en-US" sz="2800" spc="-90" dirty="0">
                <a:solidFill>
                  <a:srgbClr val="C00000"/>
                </a:solidFill>
                <a:latin typeface="Arial"/>
                <a:cs typeface="Arial"/>
              </a:rPr>
              <a:t>multi-head </a:t>
            </a:r>
            <a:r>
              <a:rPr sz="2800" spc="-35" dirty="0">
                <a:solidFill>
                  <a:srgbClr val="C00000"/>
                </a:solidFill>
                <a:latin typeface="Arial"/>
                <a:cs typeface="Arial"/>
              </a:rPr>
              <a:t>attention </a:t>
            </a:r>
            <a:r>
              <a:rPr sz="2800" spc="-135" dirty="0">
                <a:latin typeface="Arial"/>
                <a:cs typeface="Arial"/>
              </a:rPr>
              <a:t>and</a:t>
            </a:r>
            <a:r>
              <a:rPr sz="2800" spc="-254" dirty="0">
                <a:latin typeface="Arial"/>
                <a:cs typeface="Arial"/>
              </a:rPr>
              <a:t> </a:t>
            </a:r>
            <a:r>
              <a:rPr lang="en-US" sz="2800" spc="-90" dirty="0">
                <a:solidFill>
                  <a:srgbClr val="C00000"/>
                </a:solidFill>
                <a:latin typeface="Arial"/>
                <a:cs typeface="Arial"/>
              </a:rPr>
              <a:t>multi-head </a:t>
            </a:r>
            <a:r>
              <a:rPr sz="2800" spc="-60" dirty="0">
                <a:solidFill>
                  <a:srgbClr val="C00000"/>
                </a:solidFill>
                <a:latin typeface="Arial"/>
                <a:cs typeface="Arial"/>
              </a:rPr>
              <a:t>self-attention</a:t>
            </a:r>
            <a:r>
              <a:rPr sz="2800" spc="-6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7308" y="466262"/>
            <a:ext cx="589828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>
                <a:solidFill>
                  <a:srgbClr val="000000"/>
                </a:solidFill>
              </a:rPr>
              <a:t>Transformer</a:t>
            </a:r>
            <a:r>
              <a:rPr spc="165" dirty="0">
                <a:solidFill>
                  <a:srgbClr val="000000"/>
                </a:solidFill>
              </a:rPr>
              <a:t> </a:t>
            </a:r>
            <a:r>
              <a:rPr spc="240" dirty="0">
                <a:solidFill>
                  <a:srgbClr val="000000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182796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378" y="1689895"/>
            <a:ext cx="8516428" cy="2344231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C00000"/>
                </a:solidFill>
                <a:latin typeface="Arial"/>
                <a:cs typeface="Arial"/>
              </a:rPr>
              <a:t>Single-head </a:t>
            </a:r>
            <a:r>
              <a:rPr sz="2800" spc="-60" dirty="0">
                <a:solidFill>
                  <a:srgbClr val="548235"/>
                </a:solidFill>
                <a:latin typeface="Arial"/>
                <a:cs typeface="Arial"/>
              </a:rPr>
              <a:t>self-attention </a:t>
            </a:r>
            <a:r>
              <a:rPr sz="2800" spc="-185" dirty="0">
                <a:latin typeface="Arial"/>
                <a:cs typeface="Arial"/>
              </a:rPr>
              <a:t>can </a:t>
            </a:r>
            <a:r>
              <a:rPr sz="2800" spc="-130" dirty="0">
                <a:latin typeface="Arial"/>
                <a:cs typeface="Arial"/>
              </a:rPr>
              <a:t>be </a:t>
            </a:r>
            <a:r>
              <a:rPr sz="2800" spc="-105" dirty="0">
                <a:latin typeface="Arial"/>
                <a:cs typeface="Arial"/>
              </a:rPr>
              <a:t>combined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35" dirty="0">
                <a:latin typeface="Arial"/>
                <a:cs typeface="Arial"/>
              </a:rPr>
              <a:t>form </a:t>
            </a:r>
            <a:r>
              <a:rPr sz="2800" spc="-220" dirty="0">
                <a:latin typeface="Arial"/>
                <a:cs typeface="Arial"/>
              </a:rPr>
              <a:t>a</a:t>
            </a:r>
            <a:r>
              <a:rPr sz="2800" spc="-495" dirty="0">
                <a:latin typeface="Arial"/>
                <a:cs typeface="Arial"/>
              </a:rPr>
              <a:t> </a:t>
            </a:r>
            <a:r>
              <a:rPr lang="en-US" sz="2800" spc="-495" dirty="0">
                <a:latin typeface="Arial"/>
                <a:cs typeface="Arial"/>
              </a:rPr>
              <a:t> </a:t>
            </a:r>
            <a:r>
              <a:rPr sz="2800" spc="-65" dirty="0">
                <a:solidFill>
                  <a:srgbClr val="C00000"/>
                </a:solidFill>
                <a:latin typeface="Arial"/>
                <a:cs typeface="Arial"/>
              </a:rPr>
              <a:t>multi-head </a:t>
            </a:r>
            <a:r>
              <a:rPr sz="2800" spc="-65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548235"/>
                </a:solidFill>
                <a:latin typeface="Arial"/>
                <a:cs typeface="Arial"/>
              </a:rPr>
              <a:t>self-attention</a:t>
            </a:r>
            <a:r>
              <a:rPr sz="2800" spc="-6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00000"/>
              </a:buClr>
              <a:buFont typeface="Arial"/>
              <a:buChar char="•"/>
            </a:pPr>
            <a:endParaRPr sz="4400" dirty="0">
              <a:latin typeface="Arial"/>
              <a:cs typeface="Arial"/>
            </a:endParaRPr>
          </a:p>
          <a:p>
            <a:pPr marL="241300" marR="609600" indent="-228600">
              <a:lnSpc>
                <a:spcPts val="3000"/>
              </a:lnSpc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C00000"/>
                </a:solidFill>
                <a:latin typeface="Arial"/>
                <a:cs typeface="Arial"/>
              </a:rPr>
              <a:t>Single-head </a:t>
            </a:r>
            <a:r>
              <a:rPr sz="2800" spc="-35" dirty="0">
                <a:solidFill>
                  <a:srgbClr val="548235"/>
                </a:solidFill>
                <a:latin typeface="Arial"/>
                <a:cs typeface="Arial"/>
              </a:rPr>
              <a:t>attention </a:t>
            </a:r>
            <a:r>
              <a:rPr sz="2800" spc="-185" dirty="0">
                <a:latin typeface="Arial"/>
                <a:cs typeface="Arial"/>
              </a:rPr>
              <a:t>can </a:t>
            </a:r>
            <a:r>
              <a:rPr sz="2800" spc="-130" dirty="0">
                <a:latin typeface="Arial"/>
                <a:cs typeface="Arial"/>
              </a:rPr>
              <a:t>be </a:t>
            </a:r>
            <a:r>
              <a:rPr sz="2800" spc="-105" dirty="0">
                <a:latin typeface="Arial"/>
                <a:cs typeface="Arial"/>
              </a:rPr>
              <a:t>combined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35" dirty="0">
                <a:latin typeface="Arial"/>
                <a:cs typeface="Arial"/>
              </a:rPr>
              <a:t>form </a:t>
            </a:r>
            <a:r>
              <a:rPr sz="2800" spc="-220" dirty="0">
                <a:latin typeface="Arial"/>
                <a:cs typeface="Arial"/>
              </a:rPr>
              <a:t>a</a:t>
            </a:r>
            <a:r>
              <a:rPr sz="2800" spc="-509" dirty="0">
                <a:latin typeface="Arial"/>
                <a:cs typeface="Arial"/>
              </a:rPr>
              <a:t> </a:t>
            </a:r>
            <a:r>
              <a:rPr sz="2800" spc="-65" dirty="0">
                <a:solidFill>
                  <a:srgbClr val="C00000"/>
                </a:solidFill>
                <a:latin typeface="Arial"/>
                <a:cs typeface="Arial"/>
              </a:rPr>
              <a:t>multi-head </a:t>
            </a:r>
            <a:r>
              <a:rPr sz="2800" spc="-65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548235"/>
                </a:solidFill>
                <a:latin typeface="Arial"/>
                <a:cs typeface="Arial"/>
              </a:rPr>
              <a:t>attention</a:t>
            </a:r>
            <a:r>
              <a:rPr sz="2800" spc="-4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7356" y="131726"/>
            <a:ext cx="83171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5" dirty="0">
                <a:solidFill>
                  <a:srgbClr val="000000"/>
                </a:solidFill>
              </a:rPr>
              <a:t>From </a:t>
            </a:r>
            <a:r>
              <a:rPr spc="210" dirty="0"/>
              <a:t>Single-Head </a:t>
            </a:r>
            <a:r>
              <a:rPr spc="310" dirty="0">
                <a:solidFill>
                  <a:srgbClr val="000000"/>
                </a:solidFill>
              </a:rPr>
              <a:t>to</a:t>
            </a:r>
            <a:r>
              <a:rPr spc="200" dirty="0">
                <a:solidFill>
                  <a:srgbClr val="000000"/>
                </a:solidFill>
              </a:rPr>
              <a:t> </a:t>
            </a:r>
            <a:r>
              <a:rPr spc="160" dirty="0"/>
              <a:t>Multi-Head</a:t>
            </a:r>
          </a:p>
        </p:txBody>
      </p:sp>
    </p:spTree>
    <p:extLst>
      <p:ext uri="{BB962C8B-B14F-4D97-AF65-F5344CB8AC3E}">
        <p14:creationId xmlns:p14="http://schemas.microsoft.com/office/powerpoint/2010/main" val="2640158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0696" y="2487152"/>
            <a:ext cx="679043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75" dirty="0">
                <a:solidFill>
                  <a:srgbClr val="000000"/>
                </a:solidFill>
              </a:rPr>
              <a:t>Multi-Head</a:t>
            </a:r>
            <a:r>
              <a:rPr sz="4000" spc="215" dirty="0">
                <a:solidFill>
                  <a:srgbClr val="000000"/>
                </a:solidFill>
              </a:rPr>
              <a:t> </a:t>
            </a:r>
            <a:r>
              <a:rPr lang="en-US" sz="4000" spc="215" dirty="0">
                <a:solidFill>
                  <a:srgbClr val="000000"/>
                </a:solidFill>
              </a:rPr>
              <a:t>(Self-)</a:t>
            </a:r>
            <a:r>
              <a:rPr sz="4000" spc="315" dirty="0">
                <a:solidFill>
                  <a:srgbClr val="000000"/>
                </a:solidFill>
              </a:rPr>
              <a:t>Attention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113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7424" y="131726"/>
            <a:ext cx="79695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Single-Head</a:t>
            </a:r>
            <a:r>
              <a:rPr spc="165" dirty="0"/>
              <a:t> </a:t>
            </a:r>
            <a:r>
              <a:rPr spc="235" dirty="0">
                <a:solidFill>
                  <a:srgbClr val="000000"/>
                </a:solidFill>
              </a:rPr>
              <a:t>Self-Attention</a:t>
            </a:r>
          </a:p>
        </p:txBody>
      </p: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FAA31833-73E3-A946-915C-518F6CF29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7" y="1011765"/>
            <a:ext cx="10894741" cy="55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66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6995" y="131726"/>
            <a:ext cx="76831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Multi-Head </a:t>
            </a:r>
            <a:r>
              <a:rPr spc="235" dirty="0">
                <a:solidFill>
                  <a:srgbClr val="000000"/>
                </a:solidFill>
              </a:rPr>
              <a:t>Self-Attention</a:t>
            </a:r>
          </a:p>
        </p:txBody>
      </p:sp>
      <p:pic>
        <p:nvPicPr>
          <p:cNvPr id="27" name="Picture 26" descr="Diagram, timeline&#10;&#10;Description automatically generated with medium confidence">
            <a:extLst>
              <a:ext uri="{FF2B5EF4-FFF2-40B4-BE49-F238E27FC236}">
                <a16:creationId xmlns:a16="http://schemas.microsoft.com/office/drawing/2014/main" id="{D3E7FD57-41C9-8743-A1BA-685BE180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5" y="1159709"/>
            <a:ext cx="10225668" cy="5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63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9366" y="131726"/>
            <a:ext cx="795080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Multi-Head </a:t>
            </a:r>
            <a:r>
              <a:rPr spc="235" dirty="0">
                <a:solidFill>
                  <a:srgbClr val="000000"/>
                </a:solidFill>
              </a:rPr>
              <a:t>Self-Attention</a:t>
            </a:r>
          </a:p>
        </p:txBody>
      </p:sp>
      <p:pic>
        <p:nvPicPr>
          <p:cNvPr id="28" name="Picture 2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6117A7-4668-854B-A1B9-8B16AF6E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1048127"/>
            <a:ext cx="10080702" cy="52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86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16939" y="131726"/>
            <a:ext cx="760158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Multi-Head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3" name="Picture 32" descr="Box and whisker chart&#10;&#10;Description automatically generated">
            <a:extLst>
              <a:ext uri="{FF2B5EF4-FFF2-40B4-BE49-F238E27FC236}">
                <a16:creationId xmlns:a16="http://schemas.microsoft.com/office/drawing/2014/main" id="{5DB4F92F-BC8C-084E-9A72-DBE11A0F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6" y="1059366"/>
            <a:ext cx="11016991" cy="540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0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2367" y="2472690"/>
            <a:ext cx="74314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15" dirty="0"/>
              <a:t>Revisiting </a:t>
            </a:r>
            <a:r>
              <a:rPr sz="4000" spc="315" dirty="0">
                <a:solidFill>
                  <a:srgbClr val="C00000"/>
                </a:solidFill>
              </a:rPr>
              <a:t>Attention </a:t>
            </a:r>
            <a:r>
              <a:rPr sz="4000" spc="290" dirty="0">
                <a:solidFill>
                  <a:srgbClr val="C00000"/>
                </a:solidFill>
              </a:rPr>
              <a:t>for</a:t>
            </a:r>
            <a:r>
              <a:rPr sz="4000" spc="70" dirty="0">
                <a:solidFill>
                  <a:srgbClr val="C00000"/>
                </a:solidFill>
              </a:rPr>
              <a:t> </a:t>
            </a:r>
            <a:r>
              <a:rPr sz="4000" spc="165" dirty="0">
                <a:solidFill>
                  <a:srgbClr val="C00000"/>
                </a:solidFill>
              </a:rPr>
              <a:t>RNN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046390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0458" y="1218256"/>
            <a:ext cx="8764918" cy="2018501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1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C00000"/>
                </a:solidFill>
                <a:latin typeface="Arial"/>
                <a:cs typeface="Arial"/>
              </a:rPr>
              <a:t>Encoder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155" dirty="0">
                <a:latin typeface="Arial"/>
                <a:cs typeface="Arial"/>
              </a:rPr>
              <a:t>stack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40" dirty="0">
                <a:latin typeface="Arial"/>
                <a:cs typeface="Arial"/>
              </a:rPr>
              <a:t>6 </a:t>
            </a:r>
            <a:r>
              <a:rPr sz="2800" spc="-130" dirty="0">
                <a:solidFill>
                  <a:srgbClr val="C00000"/>
                </a:solidFill>
                <a:latin typeface="Arial"/>
                <a:cs typeface="Arial"/>
              </a:rPr>
              <a:t>blocks</a:t>
            </a:r>
            <a:r>
              <a:rPr sz="2800" spc="-130" dirty="0">
                <a:latin typeface="Arial"/>
                <a:cs typeface="Arial"/>
              </a:rPr>
              <a:t>.</a:t>
            </a:r>
            <a:endParaRPr lang="en-US" sz="2800" spc="-13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endParaRPr lang="en-US" sz="2800" spc="-13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lang="en-US" sz="2800" spc="-140" dirty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lang="en-US" sz="28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800" spc="-14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lang="en-US" sz="2800" spc="-12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lang="en-US" sz="2800" spc="-24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lang="en-US" sz="2800" spc="-90" dirty="0">
                <a:solidFill>
                  <a:srgbClr val="C00000"/>
                </a:solidFill>
                <a:latin typeface="Arial"/>
                <a:cs typeface="Arial"/>
              </a:rPr>
              <a:t>ode</a:t>
            </a:r>
            <a:r>
              <a:rPr lang="en-US" sz="2800" spc="-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lang="en-US" sz="2800" spc="-1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800" spc="-50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lang="en-US" sz="2800" spc="-25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lang="en-US" sz="2800" spc="-9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lang="en-US" sz="2800" spc="-22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lang="en-US" sz="2800" spc="-130" dirty="0">
                <a:solidFill>
                  <a:srgbClr val="C00000"/>
                </a:solidFill>
                <a:latin typeface="Arial"/>
                <a:cs typeface="Arial"/>
              </a:rPr>
              <a:t>k</a:t>
            </a:r>
            <a:r>
              <a:rPr lang="en-US" sz="2800" spc="-1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800" spc="425" dirty="0">
                <a:latin typeface="Arial Unicode MS"/>
                <a:cs typeface="Arial Unicode MS"/>
              </a:rPr>
              <a:t>≈</a:t>
            </a:r>
            <a:r>
              <a:rPr lang="en-US" sz="2800" spc="-140" dirty="0">
                <a:latin typeface="Arial Unicode MS"/>
                <a:cs typeface="Arial Unicode MS"/>
              </a:rPr>
              <a:t> </a:t>
            </a:r>
            <a:r>
              <a:rPr lang="en-US" sz="2800" spc="-11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lang="en-US" sz="2800" spc="-70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lang="en-US" sz="2800" spc="15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lang="en-US" sz="2800" spc="10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lang="en-US" sz="2800" spc="7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lang="en-US" sz="2800" spc="-7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en-US" sz="2800" spc="-130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lang="en-US" sz="2800" spc="-14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lang="en-US" sz="2800" spc="-22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lang="en-US" sz="2800" spc="-9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lang="en-US" sz="2800" spc="-1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800" spc="-22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lang="en-US" sz="2800" spc="-2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lang="en-US" sz="2800" spc="15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lang="en-US" sz="2800" spc="-5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lang="en-US" sz="2800" spc="-7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en-US" sz="2800" spc="-7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lang="en-US" sz="2800" spc="-6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lang="en-US" sz="2800" spc="-3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lang="en-US" sz="2800" spc="-1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lang="en-US" sz="2800" spc="-114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lang="en-US" sz="2800" spc="15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lang="en-US" sz="2800" spc="1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lang="en-US" sz="2800" spc="-90" dirty="0">
                <a:solidFill>
                  <a:srgbClr val="C00000"/>
                </a:solidFill>
                <a:latin typeface="Arial"/>
                <a:cs typeface="Arial"/>
              </a:rPr>
              <a:t>on</a:t>
            </a:r>
            <a:r>
              <a:rPr lang="en-US" sz="28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800" spc="-245" dirty="0">
                <a:latin typeface="Arial"/>
                <a:cs typeface="Arial"/>
              </a:rPr>
              <a:t>+  </a:t>
            </a:r>
            <a:r>
              <a:rPr lang="en-US" sz="2800" spc="-13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lang="en-US" sz="2800" spc="-14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lang="en-US" sz="2800" spc="-185" dirty="0">
                <a:solidFill>
                  <a:srgbClr val="C00000"/>
                </a:solidFill>
                <a:latin typeface="Arial"/>
                <a:cs typeface="Arial"/>
              </a:rPr>
              <a:t>ns</a:t>
            </a:r>
            <a:r>
              <a:rPr lang="en-US" sz="2800" spc="-20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lang="en-US" sz="2800" spc="-7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3473" y="131726"/>
            <a:ext cx="923321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>
                <a:solidFill>
                  <a:srgbClr val="000000"/>
                </a:solidFill>
              </a:rPr>
              <a:t>Transformer</a:t>
            </a:r>
            <a:r>
              <a:rPr lang="en-US" spc="270" dirty="0">
                <a:solidFill>
                  <a:srgbClr val="000000"/>
                </a:solidFill>
              </a:rPr>
              <a:t>’s</a:t>
            </a:r>
            <a:r>
              <a:rPr lang="en-US" spc="240" dirty="0"/>
              <a:t> Encoder</a:t>
            </a:r>
            <a:r>
              <a:rPr lang="en-US" spc="85" dirty="0">
                <a:solidFill>
                  <a:srgbClr val="000000"/>
                </a:solidFill>
              </a:rPr>
              <a:t> </a:t>
            </a:r>
            <a:endParaRPr spc="27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1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3050" y="2352065"/>
            <a:ext cx="5263515" cy="2416175"/>
          </a:xfrm>
          <a:custGeom>
            <a:avLst/>
            <a:gdLst/>
            <a:ahLst/>
            <a:cxnLst/>
            <a:rect l="l" t="t" r="r" b="b"/>
            <a:pathLst>
              <a:path w="5263515" h="2416175">
                <a:moveTo>
                  <a:pt x="4860241" y="0"/>
                </a:moveTo>
                <a:lnTo>
                  <a:pt x="402653" y="0"/>
                </a:lnTo>
                <a:lnTo>
                  <a:pt x="355695" y="2708"/>
                </a:lnTo>
                <a:lnTo>
                  <a:pt x="310328" y="10634"/>
                </a:lnTo>
                <a:lnTo>
                  <a:pt x="266855" y="23474"/>
                </a:lnTo>
                <a:lnTo>
                  <a:pt x="225576" y="40926"/>
                </a:lnTo>
                <a:lnTo>
                  <a:pt x="186795" y="62688"/>
                </a:lnTo>
                <a:lnTo>
                  <a:pt x="150814" y="88459"/>
                </a:lnTo>
                <a:lnTo>
                  <a:pt x="117934" y="117935"/>
                </a:lnTo>
                <a:lnTo>
                  <a:pt x="88458" y="150815"/>
                </a:lnTo>
                <a:lnTo>
                  <a:pt x="62688" y="186796"/>
                </a:lnTo>
                <a:lnTo>
                  <a:pt x="40926" y="225578"/>
                </a:lnTo>
                <a:lnTo>
                  <a:pt x="23474" y="266856"/>
                </a:lnTo>
                <a:lnTo>
                  <a:pt x="10634" y="310330"/>
                </a:lnTo>
                <a:lnTo>
                  <a:pt x="2708" y="355697"/>
                </a:lnTo>
                <a:lnTo>
                  <a:pt x="0" y="402656"/>
                </a:lnTo>
                <a:lnTo>
                  <a:pt x="0" y="2013223"/>
                </a:lnTo>
                <a:lnTo>
                  <a:pt x="2708" y="2060181"/>
                </a:lnTo>
                <a:lnTo>
                  <a:pt x="10634" y="2105548"/>
                </a:lnTo>
                <a:lnTo>
                  <a:pt x="23474" y="2149022"/>
                </a:lnTo>
                <a:lnTo>
                  <a:pt x="40926" y="2190300"/>
                </a:lnTo>
                <a:lnTo>
                  <a:pt x="62688" y="2229082"/>
                </a:lnTo>
                <a:lnTo>
                  <a:pt x="88458" y="2265063"/>
                </a:lnTo>
                <a:lnTo>
                  <a:pt x="117934" y="2297943"/>
                </a:lnTo>
                <a:lnTo>
                  <a:pt x="150814" y="2327420"/>
                </a:lnTo>
                <a:lnTo>
                  <a:pt x="186795" y="2353190"/>
                </a:lnTo>
                <a:lnTo>
                  <a:pt x="225576" y="2374952"/>
                </a:lnTo>
                <a:lnTo>
                  <a:pt x="266855" y="2392404"/>
                </a:lnTo>
                <a:lnTo>
                  <a:pt x="310328" y="2405244"/>
                </a:lnTo>
                <a:lnTo>
                  <a:pt x="355695" y="2413170"/>
                </a:lnTo>
                <a:lnTo>
                  <a:pt x="402653" y="2415879"/>
                </a:lnTo>
                <a:lnTo>
                  <a:pt x="4860241" y="2415879"/>
                </a:lnTo>
                <a:lnTo>
                  <a:pt x="4907199" y="2413170"/>
                </a:lnTo>
                <a:lnTo>
                  <a:pt x="4952566" y="2405244"/>
                </a:lnTo>
                <a:lnTo>
                  <a:pt x="4996040" y="2392404"/>
                </a:lnTo>
                <a:lnTo>
                  <a:pt x="5037318" y="2374952"/>
                </a:lnTo>
                <a:lnTo>
                  <a:pt x="5076099" y="2353190"/>
                </a:lnTo>
                <a:lnTo>
                  <a:pt x="5112081" y="2327420"/>
                </a:lnTo>
                <a:lnTo>
                  <a:pt x="5144960" y="2297943"/>
                </a:lnTo>
                <a:lnTo>
                  <a:pt x="5174436" y="2265063"/>
                </a:lnTo>
                <a:lnTo>
                  <a:pt x="5200206" y="2229082"/>
                </a:lnTo>
                <a:lnTo>
                  <a:pt x="5221969" y="2190300"/>
                </a:lnTo>
                <a:lnTo>
                  <a:pt x="5239421" y="2149022"/>
                </a:lnTo>
                <a:lnTo>
                  <a:pt x="5252260" y="2105548"/>
                </a:lnTo>
                <a:lnTo>
                  <a:pt x="5260186" y="2060181"/>
                </a:lnTo>
                <a:lnTo>
                  <a:pt x="5262895" y="2013223"/>
                </a:lnTo>
                <a:lnTo>
                  <a:pt x="5262895" y="402656"/>
                </a:lnTo>
                <a:lnTo>
                  <a:pt x="5260186" y="355697"/>
                </a:lnTo>
                <a:lnTo>
                  <a:pt x="5252260" y="310330"/>
                </a:lnTo>
                <a:lnTo>
                  <a:pt x="5239421" y="266856"/>
                </a:lnTo>
                <a:lnTo>
                  <a:pt x="5221969" y="225578"/>
                </a:lnTo>
                <a:lnTo>
                  <a:pt x="5200206" y="186796"/>
                </a:lnTo>
                <a:lnTo>
                  <a:pt x="5174436" y="150815"/>
                </a:lnTo>
                <a:lnTo>
                  <a:pt x="5144960" y="117935"/>
                </a:lnTo>
                <a:lnTo>
                  <a:pt x="5112081" y="88459"/>
                </a:lnTo>
                <a:lnTo>
                  <a:pt x="5076099" y="62688"/>
                </a:lnTo>
                <a:lnTo>
                  <a:pt x="5037318" y="40926"/>
                </a:lnTo>
                <a:lnTo>
                  <a:pt x="4996040" y="23474"/>
                </a:lnTo>
                <a:lnTo>
                  <a:pt x="4952566" y="10634"/>
                </a:lnTo>
                <a:lnTo>
                  <a:pt x="4907199" y="2708"/>
                </a:lnTo>
                <a:lnTo>
                  <a:pt x="4860241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63050" y="2352065"/>
            <a:ext cx="5263515" cy="2416175"/>
          </a:xfrm>
          <a:custGeom>
            <a:avLst/>
            <a:gdLst/>
            <a:ahLst/>
            <a:cxnLst/>
            <a:rect l="l" t="t" r="r" b="b"/>
            <a:pathLst>
              <a:path w="5263515" h="2416175">
                <a:moveTo>
                  <a:pt x="0" y="402655"/>
                </a:moveTo>
                <a:lnTo>
                  <a:pt x="2708" y="355696"/>
                </a:lnTo>
                <a:lnTo>
                  <a:pt x="10634" y="310329"/>
                </a:lnTo>
                <a:lnTo>
                  <a:pt x="23474" y="266856"/>
                </a:lnTo>
                <a:lnTo>
                  <a:pt x="40926" y="225577"/>
                </a:lnTo>
                <a:lnTo>
                  <a:pt x="62688" y="186796"/>
                </a:lnTo>
                <a:lnTo>
                  <a:pt x="88458" y="150814"/>
                </a:lnTo>
                <a:lnTo>
                  <a:pt x="117934" y="117934"/>
                </a:lnTo>
                <a:lnTo>
                  <a:pt x="150814" y="88458"/>
                </a:lnTo>
                <a:lnTo>
                  <a:pt x="186796" y="62688"/>
                </a:lnTo>
                <a:lnTo>
                  <a:pt x="225577" y="40926"/>
                </a:lnTo>
                <a:lnTo>
                  <a:pt x="266855" y="23474"/>
                </a:lnTo>
                <a:lnTo>
                  <a:pt x="310329" y="10634"/>
                </a:lnTo>
                <a:lnTo>
                  <a:pt x="355696" y="2708"/>
                </a:lnTo>
                <a:lnTo>
                  <a:pt x="402654" y="0"/>
                </a:lnTo>
                <a:lnTo>
                  <a:pt x="4860242" y="0"/>
                </a:lnTo>
                <a:lnTo>
                  <a:pt x="4907200" y="2708"/>
                </a:lnTo>
                <a:lnTo>
                  <a:pt x="4952567" y="10634"/>
                </a:lnTo>
                <a:lnTo>
                  <a:pt x="4996040" y="23474"/>
                </a:lnTo>
                <a:lnTo>
                  <a:pt x="5037319" y="40926"/>
                </a:lnTo>
                <a:lnTo>
                  <a:pt x="5076100" y="62688"/>
                </a:lnTo>
                <a:lnTo>
                  <a:pt x="5112081" y="88458"/>
                </a:lnTo>
                <a:lnTo>
                  <a:pt x="5144961" y="117934"/>
                </a:lnTo>
                <a:lnTo>
                  <a:pt x="5174437" y="150814"/>
                </a:lnTo>
                <a:lnTo>
                  <a:pt x="5200207" y="186796"/>
                </a:lnTo>
                <a:lnTo>
                  <a:pt x="5221969" y="225577"/>
                </a:lnTo>
                <a:lnTo>
                  <a:pt x="5239421" y="266856"/>
                </a:lnTo>
                <a:lnTo>
                  <a:pt x="5252261" y="310329"/>
                </a:lnTo>
                <a:lnTo>
                  <a:pt x="5260187" y="355696"/>
                </a:lnTo>
                <a:lnTo>
                  <a:pt x="5262896" y="402655"/>
                </a:lnTo>
                <a:lnTo>
                  <a:pt x="5262896" y="2013223"/>
                </a:lnTo>
                <a:lnTo>
                  <a:pt x="5260187" y="2060181"/>
                </a:lnTo>
                <a:lnTo>
                  <a:pt x="5252261" y="2105548"/>
                </a:lnTo>
                <a:lnTo>
                  <a:pt x="5239421" y="2149021"/>
                </a:lnTo>
                <a:lnTo>
                  <a:pt x="5221969" y="2190300"/>
                </a:lnTo>
                <a:lnTo>
                  <a:pt x="5200207" y="2229081"/>
                </a:lnTo>
                <a:lnTo>
                  <a:pt x="5174437" y="2265063"/>
                </a:lnTo>
                <a:lnTo>
                  <a:pt x="5144961" y="2297943"/>
                </a:lnTo>
                <a:lnTo>
                  <a:pt x="5112081" y="2327419"/>
                </a:lnTo>
                <a:lnTo>
                  <a:pt x="5076100" y="2353189"/>
                </a:lnTo>
                <a:lnTo>
                  <a:pt x="5037319" y="2374951"/>
                </a:lnTo>
                <a:lnTo>
                  <a:pt x="4996040" y="2392403"/>
                </a:lnTo>
                <a:lnTo>
                  <a:pt x="4952567" y="2405243"/>
                </a:lnTo>
                <a:lnTo>
                  <a:pt x="4907200" y="2413169"/>
                </a:lnTo>
                <a:lnTo>
                  <a:pt x="4860242" y="2415878"/>
                </a:lnTo>
                <a:lnTo>
                  <a:pt x="402654" y="2415878"/>
                </a:lnTo>
                <a:lnTo>
                  <a:pt x="355696" y="2413169"/>
                </a:lnTo>
                <a:lnTo>
                  <a:pt x="310329" y="2405243"/>
                </a:lnTo>
                <a:lnTo>
                  <a:pt x="266855" y="2392403"/>
                </a:lnTo>
                <a:lnTo>
                  <a:pt x="225577" y="2374951"/>
                </a:lnTo>
                <a:lnTo>
                  <a:pt x="186796" y="2353189"/>
                </a:lnTo>
                <a:lnTo>
                  <a:pt x="150814" y="2327419"/>
                </a:lnTo>
                <a:lnTo>
                  <a:pt x="117934" y="2297943"/>
                </a:lnTo>
                <a:lnTo>
                  <a:pt x="88458" y="2265063"/>
                </a:lnTo>
                <a:lnTo>
                  <a:pt x="62688" y="2229081"/>
                </a:lnTo>
                <a:lnTo>
                  <a:pt x="40926" y="2190300"/>
                </a:lnTo>
                <a:lnTo>
                  <a:pt x="23474" y="2149021"/>
                </a:lnTo>
                <a:lnTo>
                  <a:pt x="10634" y="2105548"/>
                </a:lnTo>
                <a:lnTo>
                  <a:pt x="2708" y="2060181"/>
                </a:lnTo>
                <a:lnTo>
                  <a:pt x="0" y="2013223"/>
                </a:lnTo>
                <a:lnTo>
                  <a:pt x="0" y="402655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4704" y="3814190"/>
            <a:ext cx="4751705" cy="762635"/>
          </a:xfrm>
          <a:custGeom>
            <a:avLst/>
            <a:gdLst/>
            <a:ahLst/>
            <a:cxnLst/>
            <a:rect l="l" t="t" r="r" b="b"/>
            <a:pathLst>
              <a:path w="4751705" h="762635">
                <a:moveTo>
                  <a:pt x="4624608" y="0"/>
                </a:moveTo>
                <a:lnTo>
                  <a:pt x="127006" y="0"/>
                </a:lnTo>
                <a:lnTo>
                  <a:pt x="77569" y="9980"/>
                </a:lnTo>
                <a:lnTo>
                  <a:pt x="37199" y="37199"/>
                </a:lnTo>
                <a:lnTo>
                  <a:pt x="9980" y="77569"/>
                </a:lnTo>
                <a:lnTo>
                  <a:pt x="0" y="127006"/>
                </a:lnTo>
                <a:lnTo>
                  <a:pt x="0" y="635027"/>
                </a:lnTo>
                <a:lnTo>
                  <a:pt x="9980" y="684464"/>
                </a:lnTo>
                <a:lnTo>
                  <a:pt x="37199" y="724835"/>
                </a:lnTo>
                <a:lnTo>
                  <a:pt x="77569" y="752053"/>
                </a:lnTo>
                <a:lnTo>
                  <a:pt x="127006" y="762034"/>
                </a:lnTo>
                <a:lnTo>
                  <a:pt x="4624608" y="762034"/>
                </a:lnTo>
                <a:lnTo>
                  <a:pt x="4674044" y="752053"/>
                </a:lnTo>
                <a:lnTo>
                  <a:pt x="4714415" y="724835"/>
                </a:lnTo>
                <a:lnTo>
                  <a:pt x="4741633" y="684464"/>
                </a:lnTo>
                <a:lnTo>
                  <a:pt x="4751614" y="635027"/>
                </a:lnTo>
                <a:lnTo>
                  <a:pt x="4751614" y="127006"/>
                </a:lnTo>
                <a:lnTo>
                  <a:pt x="4741633" y="77569"/>
                </a:lnTo>
                <a:lnTo>
                  <a:pt x="4714415" y="37199"/>
                </a:lnTo>
                <a:lnTo>
                  <a:pt x="4674044" y="9980"/>
                </a:lnTo>
                <a:lnTo>
                  <a:pt x="462460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4704" y="2563836"/>
            <a:ext cx="4751705" cy="762635"/>
          </a:xfrm>
          <a:custGeom>
            <a:avLst/>
            <a:gdLst/>
            <a:ahLst/>
            <a:cxnLst/>
            <a:rect l="l" t="t" r="r" b="b"/>
            <a:pathLst>
              <a:path w="4751705" h="762635">
                <a:moveTo>
                  <a:pt x="4624608" y="0"/>
                </a:moveTo>
                <a:lnTo>
                  <a:pt x="127006" y="0"/>
                </a:lnTo>
                <a:lnTo>
                  <a:pt x="77569" y="9980"/>
                </a:lnTo>
                <a:lnTo>
                  <a:pt x="37199" y="37199"/>
                </a:lnTo>
                <a:lnTo>
                  <a:pt x="9980" y="77570"/>
                </a:lnTo>
                <a:lnTo>
                  <a:pt x="0" y="127007"/>
                </a:lnTo>
                <a:lnTo>
                  <a:pt x="0" y="635029"/>
                </a:lnTo>
                <a:lnTo>
                  <a:pt x="9980" y="684465"/>
                </a:lnTo>
                <a:lnTo>
                  <a:pt x="37199" y="724836"/>
                </a:lnTo>
                <a:lnTo>
                  <a:pt x="77569" y="752054"/>
                </a:lnTo>
                <a:lnTo>
                  <a:pt x="127006" y="762035"/>
                </a:lnTo>
                <a:lnTo>
                  <a:pt x="4624608" y="762035"/>
                </a:lnTo>
                <a:lnTo>
                  <a:pt x="4674044" y="752054"/>
                </a:lnTo>
                <a:lnTo>
                  <a:pt x="4714415" y="724836"/>
                </a:lnTo>
                <a:lnTo>
                  <a:pt x="4741633" y="684465"/>
                </a:lnTo>
                <a:lnTo>
                  <a:pt x="4751614" y="635029"/>
                </a:lnTo>
                <a:lnTo>
                  <a:pt x="4751614" y="127007"/>
                </a:lnTo>
                <a:lnTo>
                  <a:pt x="4741633" y="77570"/>
                </a:lnTo>
                <a:lnTo>
                  <a:pt x="4714415" y="37199"/>
                </a:lnTo>
                <a:lnTo>
                  <a:pt x="4674044" y="9980"/>
                </a:lnTo>
                <a:lnTo>
                  <a:pt x="462460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3361" y="4576225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29">
                <a:moveTo>
                  <a:pt x="76200" y="114300"/>
                </a:moveTo>
                <a:lnTo>
                  <a:pt x="38100" y="114300"/>
                </a:lnTo>
                <a:lnTo>
                  <a:pt x="38100" y="557217"/>
                </a:lnTo>
                <a:lnTo>
                  <a:pt x="76200" y="557217"/>
                </a:lnTo>
                <a:lnTo>
                  <a:pt x="76200" y="114300"/>
                </a:lnTo>
                <a:close/>
              </a:path>
              <a:path w="114300" h="557529">
                <a:moveTo>
                  <a:pt x="57151" y="0"/>
                </a:moveTo>
                <a:lnTo>
                  <a:pt x="0" y="114300"/>
                </a:lnTo>
                <a:lnTo>
                  <a:pt x="114300" y="114301"/>
                </a:lnTo>
                <a:lnTo>
                  <a:pt x="5715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85283" y="3350579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4">
                <a:moveTo>
                  <a:pt x="76199" y="114359"/>
                </a:moveTo>
                <a:lnTo>
                  <a:pt x="38098" y="114359"/>
                </a:lnTo>
                <a:lnTo>
                  <a:pt x="39152" y="445871"/>
                </a:lnTo>
                <a:lnTo>
                  <a:pt x="77251" y="445750"/>
                </a:lnTo>
                <a:lnTo>
                  <a:pt x="76199" y="114359"/>
                </a:lnTo>
                <a:close/>
              </a:path>
              <a:path w="114300" h="446404">
                <a:moveTo>
                  <a:pt x="56786" y="0"/>
                </a:moveTo>
                <a:lnTo>
                  <a:pt x="0" y="114481"/>
                </a:lnTo>
                <a:lnTo>
                  <a:pt x="76199" y="114359"/>
                </a:lnTo>
                <a:lnTo>
                  <a:pt x="114298" y="114118"/>
                </a:lnTo>
                <a:lnTo>
                  <a:pt x="5678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96943" y="2006620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30">
                <a:moveTo>
                  <a:pt x="76200" y="114300"/>
                </a:moveTo>
                <a:lnTo>
                  <a:pt x="38100" y="114300"/>
                </a:lnTo>
                <a:lnTo>
                  <a:pt x="38100" y="557216"/>
                </a:lnTo>
                <a:lnTo>
                  <a:pt x="76200" y="557216"/>
                </a:lnTo>
                <a:lnTo>
                  <a:pt x="76200" y="114300"/>
                </a:lnTo>
                <a:close/>
              </a:path>
              <a:path w="114300" h="557530">
                <a:moveTo>
                  <a:pt x="57151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20561" y="1565275"/>
            <a:ext cx="4279900" cy="491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713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95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 marL="12700" marR="5080" indent="956944">
              <a:lnSpc>
                <a:spcPts val="9850"/>
              </a:lnSpc>
              <a:spcBef>
                <a:spcPts val="819"/>
              </a:spcBef>
            </a:pPr>
            <a:r>
              <a:rPr sz="2800" b="1" spc="-10" dirty="0">
                <a:latin typeface="Courier New"/>
                <a:cs typeface="Courier New"/>
              </a:rPr>
              <a:t>Dense Layer  Self-Attention</a:t>
            </a:r>
            <a:r>
              <a:rPr sz="2800" b="1" spc="-100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Layer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Courier New"/>
              <a:cs typeface="Courier New"/>
            </a:endParaRPr>
          </a:p>
          <a:p>
            <a:pPr marL="120586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95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</a:pPr>
            <a:r>
              <a:rPr sz="3600" spc="-250" dirty="0">
                <a:solidFill>
                  <a:srgbClr val="4472C4"/>
                </a:solidFill>
                <a:latin typeface="Arial"/>
                <a:cs typeface="Arial"/>
              </a:rPr>
              <a:t>One </a:t>
            </a:r>
            <a:r>
              <a:rPr sz="3600" spc="-195" dirty="0">
                <a:solidFill>
                  <a:srgbClr val="4472C4"/>
                </a:solidFill>
                <a:latin typeface="Arial"/>
                <a:cs typeface="Arial"/>
              </a:rPr>
              <a:t>Block </a:t>
            </a:r>
            <a:r>
              <a:rPr sz="3600" spc="-5" dirty="0">
                <a:solidFill>
                  <a:srgbClr val="4472C4"/>
                </a:solidFill>
                <a:latin typeface="Arial"/>
                <a:cs typeface="Arial"/>
              </a:rPr>
              <a:t>of</a:t>
            </a:r>
            <a:r>
              <a:rPr sz="3600" spc="-16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3600" spc="-210" dirty="0">
                <a:solidFill>
                  <a:srgbClr val="4472C4"/>
                </a:solidFill>
                <a:latin typeface="Arial"/>
                <a:cs typeface="Arial"/>
              </a:rPr>
              <a:t>Encoder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66225" y="131726"/>
            <a:ext cx="700801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Transformer’s</a:t>
            </a:r>
            <a:r>
              <a:rPr spc="210" dirty="0"/>
              <a:t> </a:t>
            </a:r>
            <a:r>
              <a:rPr spc="240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013633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3050" y="2352065"/>
            <a:ext cx="5263515" cy="2416175"/>
          </a:xfrm>
          <a:custGeom>
            <a:avLst/>
            <a:gdLst/>
            <a:ahLst/>
            <a:cxnLst/>
            <a:rect l="l" t="t" r="r" b="b"/>
            <a:pathLst>
              <a:path w="5263515" h="2416175">
                <a:moveTo>
                  <a:pt x="4860241" y="0"/>
                </a:moveTo>
                <a:lnTo>
                  <a:pt x="402653" y="0"/>
                </a:lnTo>
                <a:lnTo>
                  <a:pt x="355695" y="2708"/>
                </a:lnTo>
                <a:lnTo>
                  <a:pt x="310328" y="10634"/>
                </a:lnTo>
                <a:lnTo>
                  <a:pt x="266855" y="23474"/>
                </a:lnTo>
                <a:lnTo>
                  <a:pt x="225576" y="40926"/>
                </a:lnTo>
                <a:lnTo>
                  <a:pt x="186795" y="62688"/>
                </a:lnTo>
                <a:lnTo>
                  <a:pt x="150814" y="88459"/>
                </a:lnTo>
                <a:lnTo>
                  <a:pt x="117934" y="117935"/>
                </a:lnTo>
                <a:lnTo>
                  <a:pt x="88458" y="150815"/>
                </a:lnTo>
                <a:lnTo>
                  <a:pt x="62688" y="186796"/>
                </a:lnTo>
                <a:lnTo>
                  <a:pt x="40926" y="225578"/>
                </a:lnTo>
                <a:lnTo>
                  <a:pt x="23474" y="266856"/>
                </a:lnTo>
                <a:lnTo>
                  <a:pt x="10634" y="310330"/>
                </a:lnTo>
                <a:lnTo>
                  <a:pt x="2708" y="355697"/>
                </a:lnTo>
                <a:lnTo>
                  <a:pt x="0" y="402656"/>
                </a:lnTo>
                <a:lnTo>
                  <a:pt x="0" y="2013223"/>
                </a:lnTo>
                <a:lnTo>
                  <a:pt x="2708" y="2060181"/>
                </a:lnTo>
                <a:lnTo>
                  <a:pt x="10634" y="2105548"/>
                </a:lnTo>
                <a:lnTo>
                  <a:pt x="23474" y="2149022"/>
                </a:lnTo>
                <a:lnTo>
                  <a:pt x="40926" y="2190300"/>
                </a:lnTo>
                <a:lnTo>
                  <a:pt x="62688" y="2229082"/>
                </a:lnTo>
                <a:lnTo>
                  <a:pt x="88458" y="2265063"/>
                </a:lnTo>
                <a:lnTo>
                  <a:pt x="117934" y="2297943"/>
                </a:lnTo>
                <a:lnTo>
                  <a:pt x="150814" y="2327420"/>
                </a:lnTo>
                <a:lnTo>
                  <a:pt x="186795" y="2353190"/>
                </a:lnTo>
                <a:lnTo>
                  <a:pt x="225576" y="2374952"/>
                </a:lnTo>
                <a:lnTo>
                  <a:pt x="266855" y="2392404"/>
                </a:lnTo>
                <a:lnTo>
                  <a:pt x="310328" y="2405244"/>
                </a:lnTo>
                <a:lnTo>
                  <a:pt x="355695" y="2413170"/>
                </a:lnTo>
                <a:lnTo>
                  <a:pt x="402653" y="2415879"/>
                </a:lnTo>
                <a:lnTo>
                  <a:pt x="4860241" y="2415879"/>
                </a:lnTo>
                <a:lnTo>
                  <a:pt x="4907199" y="2413170"/>
                </a:lnTo>
                <a:lnTo>
                  <a:pt x="4952566" y="2405244"/>
                </a:lnTo>
                <a:lnTo>
                  <a:pt x="4996040" y="2392404"/>
                </a:lnTo>
                <a:lnTo>
                  <a:pt x="5037318" y="2374952"/>
                </a:lnTo>
                <a:lnTo>
                  <a:pt x="5076099" y="2353190"/>
                </a:lnTo>
                <a:lnTo>
                  <a:pt x="5112081" y="2327420"/>
                </a:lnTo>
                <a:lnTo>
                  <a:pt x="5144960" y="2297943"/>
                </a:lnTo>
                <a:lnTo>
                  <a:pt x="5174436" y="2265063"/>
                </a:lnTo>
                <a:lnTo>
                  <a:pt x="5200206" y="2229082"/>
                </a:lnTo>
                <a:lnTo>
                  <a:pt x="5221969" y="2190300"/>
                </a:lnTo>
                <a:lnTo>
                  <a:pt x="5239421" y="2149022"/>
                </a:lnTo>
                <a:lnTo>
                  <a:pt x="5252260" y="2105548"/>
                </a:lnTo>
                <a:lnTo>
                  <a:pt x="5260186" y="2060181"/>
                </a:lnTo>
                <a:lnTo>
                  <a:pt x="5262895" y="2013223"/>
                </a:lnTo>
                <a:lnTo>
                  <a:pt x="5262895" y="402656"/>
                </a:lnTo>
                <a:lnTo>
                  <a:pt x="5260186" y="355697"/>
                </a:lnTo>
                <a:lnTo>
                  <a:pt x="5252260" y="310330"/>
                </a:lnTo>
                <a:lnTo>
                  <a:pt x="5239421" y="266856"/>
                </a:lnTo>
                <a:lnTo>
                  <a:pt x="5221969" y="225578"/>
                </a:lnTo>
                <a:lnTo>
                  <a:pt x="5200206" y="186796"/>
                </a:lnTo>
                <a:lnTo>
                  <a:pt x="5174436" y="150815"/>
                </a:lnTo>
                <a:lnTo>
                  <a:pt x="5144960" y="117935"/>
                </a:lnTo>
                <a:lnTo>
                  <a:pt x="5112081" y="88459"/>
                </a:lnTo>
                <a:lnTo>
                  <a:pt x="5076099" y="62688"/>
                </a:lnTo>
                <a:lnTo>
                  <a:pt x="5037318" y="40926"/>
                </a:lnTo>
                <a:lnTo>
                  <a:pt x="4996040" y="23474"/>
                </a:lnTo>
                <a:lnTo>
                  <a:pt x="4952566" y="10634"/>
                </a:lnTo>
                <a:lnTo>
                  <a:pt x="4907199" y="2708"/>
                </a:lnTo>
                <a:lnTo>
                  <a:pt x="4860241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63050" y="2352065"/>
            <a:ext cx="5263515" cy="2416175"/>
          </a:xfrm>
          <a:custGeom>
            <a:avLst/>
            <a:gdLst/>
            <a:ahLst/>
            <a:cxnLst/>
            <a:rect l="l" t="t" r="r" b="b"/>
            <a:pathLst>
              <a:path w="5263515" h="2416175">
                <a:moveTo>
                  <a:pt x="0" y="402655"/>
                </a:moveTo>
                <a:lnTo>
                  <a:pt x="2708" y="355696"/>
                </a:lnTo>
                <a:lnTo>
                  <a:pt x="10634" y="310329"/>
                </a:lnTo>
                <a:lnTo>
                  <a:pt x="23474" y="266856"/>
                </a:lnTo>
                <a:lnTo>
                  <a:pt x="40926" y="225577"/>
                </a:lnTo>
                <a:lnTo>
                  <a:pt x="62688" y="186796"/>
                </a:lnTo>
                <a:lnTo>
                  <a:pt x="88458" y="150814"/>
                </a:lnTo>
                <a:lnTo>
                  <a:pt x="117934" y="117934"/>
                </a:lnTo>
                <a:lnTo>
                  <a:pt x="150814" y="88458"/>
                </a:lnTo>
                <a:lnTo>
                  <a:pt x="186796" y="62688"/>
                </a:lnTo>
                <a:lnTo>
                  <a:pt x="225577" y="40926"/>
                </a:lnTo>
                <a:lnTo>
                  <a:pt x="266855" y="23474"/>
                </a:lnTo>
                <a:lnTo>
                  <a:pt x="310329" y="10634"/>
                </a:lnTo>
                <a:lnTo>
                  <a:pt x="355696" y="2708"/>
                </a:lnTo>
                <a:lnTo>
                  <a:pt x="402654" y="0"/>
                </a:lnTo>
                <a:lnTo>
                  <a:pt x="4860242" y="0"/>
                </a:lnTo>
                <a:lnTo>
                  <a:pt x="4907200" y="2708"/>
                </a:lnTo>
                <a:lnTo>
                  <a:pt x="4952567" y="10634"/>
                </a:lnTo>
                <a:lnTo>
                  <a:pt x="4996040" y="23474"/>
                </a:lnTo>
                <a:lnTo>
                  <a:pt x="5037319" y="40926"/>
                </a:lnTo>
                <a:lnTo>
                  <a:pt x="5076100" y="62688"/>
                </a:lnTo>
                <a:lnTo>
                  <a:pt x="5112081" y="88458"/>
                </a:lnTo>
                <a:lnTo>
                  <a:pt x="5144961" y="117934"/>
                </a:lnTo>
                <a:lnTo>
                  <a:pt x="5174437" y="150814"/>
                </a:lnTo>
                <a:lnTo>
                  <a:pt x="5200207" y="186796"/>
                </a:lnTo>
                <a:lnTo>
                  <a:pt x="5221969" y="225577"/>
                </a:lnTo>
                <a:lnTo>
                  <a:pt x="5239421" y="266856"/>
                </a:lnTo>
                <a:lnTo>
                  <a:pt x="5252261" y="310329"/>
                </a:lnTo>
                <a:lnTo>
                  <a:pt x="5260187" y="355696"/>
                </a:lnTo>
                <a:lnTo>
                  <a:pt x="5262896" y="402655"/>
                </a:lnTo>
                <a:lnTo>
                  <a:pt x="5262896" y="2013223"/>
                </a:lnTo>
                <a:lnTo>
                  <a:pt x="5260187" y="2060181"/>
                </a:lnTo>
                <a:lnTo>
                  <a:pt x="5252261" y="2105548"/>
                </a:lnTo>
                <a:lnTo>
                  <a:pt x="5239421" y="2149021"/>
                </a:lnTo>
                <a:lnTo>
                  <a:pt x="5221969" y="2190300"/>
                </a:lnTo>
                <a:lnTo>
                  <a:pt x="5200207" y="2229081"/>
                </a:lnTo>
                <a:lnTo>
                  <a:pt x="5174437" y="2265063"/>
                </a:lnTo>
                <a:lnTo>
                  <a:pt x="5144961" y="2297943"/>
                </a:lnTo>
                <a:lnTo>
                  <a:pt x="5112081" y="2327419"/>
                </a:lnTo>
                <a:lnTo>
                  <a:pt x="5076100" y="2353189"/>
                </a:lnTo>
                <a:lnTo>
                  <a:pt x="5037319" y="2374951"/>
                </a:lnTo>
                <a:lnTo>
                  <a:pt x="4996040" y="2392403"/>
                </a:lnTo>
                <a:lnTo>
                  <a:pt x="4952567" y="2405243"/>
                </a:lnTo>
                <a:lnTo>
                  <a:pt x="4907200" y="2413169"/>
                </a:lnTo>
                <a:lnTo>
                  <a:pt x="4860242" y="2415878"/>
                </a:lnTo>
                <a:lnTo>
                  <a:pt x="402654" y="2415878"/>
                </a:lnTo>
                <a:lnTo>
                  <a:pt x="355696" y="2413169"/>
                </a:lnTo>
                <a:lnTo>
                  <a:pt x="310329" y="2405243"/>
                </a:lnTo>
                <a:lnTo>
                  <a:pt x="266855" y="2392403"/>
                </a:lnTo>
                <a:lnTo>
                  <a:pt x="225577" y="2374951"/>
                </a:lnTo>
                <a:lnTo>
                  <a:pt x="186796" y="2353189"/>
                </a:lnTo>
                <a:lnTo>
                  <a:pt x="150814" y="2327419"/>
                </a:lnTo>
                <a:lnTo>
                  <a:pt x="117934" y="2297943"/>
                </a:lnTo>
                <a:lnTo>
                  <a:pt x="88458" y="2265063"/>
                </a:lnTo>
                <a:lnTo>
                  <a:pt x="62688" y="2229081"/>
                </a:lnTo>
                <a:lnTo>
                  <a:pt x="40926" y="2190300"/>
                </a:lnTo>
                <a:lnTo>
                  <a:pt x="23474" y="2149021"/>
                </a:lnTo>
                <a:lnTo>
                  <a:pt x="10634" y="2105548"/>
                </a:lnTo>
                <a:lnTo>
                  <a:pt x="2708" y="2060181"/>
                </a:lnTo>
                <a:lnTo>
                  <a:pt x="0" y="2013223"/>
                </a:lnTo>
                <a:lnTo>
                  <a:pt x="0" y="402655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4704" y="3814190"/>
            <a:ext cx="4751705" cy="762635"/>
          </a:xfrm>
          <a:custGeom>
            <a:avLst/>
            <a:gdLst/>
            <a:ahLst/>
            <a:cxnLst/>
            <a:rect l="l" t="t" r="r" b="b"/>
            <a:pathLst>
              <a:path w="4751705" h="762635">
                <a:moveTo>
                  <a:pt x="4624608" y="0"/>
                </a:moveTo>
                <a:lnTo>
                  <a:pt x="127006" y="0"/>
                </a:lnTo>
                <a:lnTo>
                  <a:pt x="77569" y="9980"/>
                </a:lnTo>
                <a:lnTo>
                  <a:pt x="37199" y="37199"/>
                </a:lnTo>
                <a:lnTo>
                  <a:pt x="9980" y="77569"/>
                </a:lnTo>
                <a:lnTo>
                  <a:pt x="0" y="127006"/>
                </a:lnTo>
                <a:lnTo>
                  <a:pt x="0" y="635027"/>
                </a:lnTo>
                <a:lnTo>
                  <a:pt x="9980" y="684464"/>
                </a:lnTo>
                <a:lnTo>
                  <a:pt x="37199" y="724835"/>
                </a:lnTo>
                <a:lnTo>
                  <a:pt x="77569" y="752053"/>
                </a:lnTo>
                <a:lnTo>
                  <a:pt x="127006" y="762034"/>
                </a:lnTo>
                <a:lnTo>
                  <a:pt x="4624608" y="762034"/>
                </a:lnTo>
                <a:lnTo>
                  <a:pt x="4674044" y="752053"/>
                </a:lnTo>
                <a:lnTo>
                  <a:pt x="4714415" y="724835"/>
                </a:lnTo>
                <a:lnTo>
                  <a:pt x="4741633" y="684464"/>
                </a:lnTo>
                <a:lnTo>
                  <a:pt x="4751614" y="635027"/>
                </a:lnTo>
                <a:lnTo>
                  <a:pt x="4751614" y="127006"/>
                </a:lnTo>
                <a:lnTo>
                  <a:pt x="4741633" y="77569"/>
                </a:lnTo>
                <a:lnTo>
                  <a:pt x="4714415" y="37199"/>
                </a:lnTo>
                <a:lnTo>
                  <a:pt x="4674044" y="9980"/>
                </a:lnTo>
                <a:lnTo>
                  <a:pt x="462460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4704" y="2563836"/>
            <a:ext cx="4751705" cy="762635"/>
          </a:xfrm>
          <a:custGeom>
            <a:avLst/>
            <a:gdLst/>
            <a:ahLst/>
            <a:cxnLst/>
            <a:rect l="l" t="t" r="r" b="b"/>
            <a:pathLst>
              <a:path w="4751705" h="762635">
                <a:moveTo>
                  <a:pt x="4624608" y="0"/>
                </a:moveTo>
                <a:lnTo>
                  <a:pt x="127006" y="0"/>
                </a:lnTo>
                <a:lnTo>
                  <a:pt x="77569" y="9980"/>
                </a:lnTo>
                <a:lnTo>
                  <a:pt x="37199" y="37199"/>
                </a:lnTo>
                <a:lnTo>
                  <a:pt x="9980" y="77570"/>
                </a:lnTo>
                <a:lnTo>
                  <a:pt x="0" y="127007"/>
                </a:lnTo>
                <a:lnTo>
                  <a:pt x="0" y="635029"/>
                </a:lnTo>
                <a:lnTo>
                  <a:pt x="9980" y="684465"/>
                </a:lnTo>
                <a:lnTo>
                  <a:pt x="37199" y="724836"/>
                </a:lnTo>
                <a:lnTo>
                  <a:pt x="77569" y="752054"/>
                </a:lnTo>
                <a:lnTo>
                  <a:pt x="127006" y="762035"/>
                </a:lnTo>
                <a:lnTo>
                  <a:pt x="4624608" y="762035"/>
                </a:lnTo>
                <a:lnTo>
                  <a:pt x="4674044" y="752054"/>
                </a:lnTo>
                <a:lnTo>
                  <a:pt x="4714415" y="724836"/>
                </a:lnTo>
                <a:lnTo>
                  <a:pt x="4741633" y="684465"/>
                </a:lnTo>
                <a:lnTo>
                  <a:pt x="4751614" y="635029"/>
                </a:lnTo>
                <a:lnTo>
                  <a:pt x="4751614" y="127007"/>
                </a:lnTo>
                <a:lnTo>
                  <a:pt x="4741633" y="77570"/>
                </a:lnTo>
                <a:lnTo>
                  <a:pt x="4714415" y="37199"/>
                </a:lnTo>
                <a:lnTo>
                  <a:pt x="4674044" y="9980"/>
                </a:lnTo>
                <a:lnTo>
                  <a:pt x="462460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3361" y="4576225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29">
                <a:moveTo>
                  <a:pt x="76200" y="114300"/>
                </a:moveTo>
                <a:lnTo>
                  <a:pt x="38100" y="114300"/>
                </a:lnTo>
                <a:lnTo>
                  <a:pt x="38100" y="557217"/>
                </a:lnTo>
                <a:lnTo>
                  <a:pt x="76200" y="557217"/>
                </a:lnTo>
                <a:lnTo>
                  <a:pt x="76200" y="114300"/>
                </a:lnTo>
                <a:close/>
              </a:path>
              <a:path w="114300" h="557529">
                <a:moveTo>
                  <a:pt x="57151" y="0"/>
                </a:moveTo>
                <a:lnTo>
                  <a:pt x="0" y="114300"/>
                </a:lnTo>
                <a:lnTo>
                  <a:pt x="114300" y="114301"/>
                </a:lnTo>
                <a:lnTo>
                  <a:pt x="5715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85283" y="3350579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4">
                <a:moveTo>
                  <a:pt x="76199" y="114359"/>
                </a:moveTo>
                <a:lnTo>
                  <a:pt x="38098" y="114359"/>
                </a:lnTo>
                <a:lnTo>
                  <a:pt x="39152" y="445871"/>
                </a:lnTo>
                <a:lnTo>
                  <a:pt x="77251" y="445750"/>
                </a:lnTo>
                <a:lnTo>
                  <a:pt x="76199" y="114359"/>
                </a:lnTo>
                <a:close/>
              </a:path>
              <a:path w="114300" h="446404">
                <a:moveTo>
                  <a:pt x="56786" y="0"/>
                </a:moveTo>
                <a:lnTo>
                  <a:pt x="0" y="114481"/>
                </a:lnTo>
                <a:lnTo>
                  <a:pt x="76199" y="114359"/>
                </a:lnTo>
                <a:lnTo>
                  <a:pt x="114298" y="114118"/>
                </a:lnTo>
                <a:lnTo>
                  <a:pt x="5678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96943" y="2006620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30">
                <a:moveTo>
                  <a:pt x="76200" y="114300"/>
                </a:moveTo>
                <a:lnTo>
                  <a:pt x="38100" y="114300"/>
                </a:lnTo>
                <a:lnTo>
                  <a:pt x="38100" y="557216"/>
                </a:lnTo>
                <a:lnTo>
                  <a:pt x="76200" y="557216"/>
                </a:lnTo>
                <a:lnTo>
                  <a:pt x="76200" y="114300"/>
                </a:lnTo>
                <a:close/>
              </a:path>
              <a:path w="114300" h="557530">
                <a:moveTo>
                  <a:pt x="57151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1742" y="1469570"/>
            <a:ext cx="4114800" cy="4137025"/>
          </a:xfrm>
          <a:custGeom>
            <a:avLst/>
            <a:gdLst/>
            <a:ahLst/>
            <a:cxnLst/>
            <a:rect l="l" t="t" r="r" b="b"/>
            <a:pathLst>
              <a:path w="4114800" h="4137025">
                <a:moveTo>
                  <a:pt x="3428985" y="0"/>
                </a:moveTo>
                <a:lnTo>
                  <a:pt x="685815" y="0"/>
                </a:lnTo>
                <a:lnTo>
                  <a:pt x="636837" y="1721"/>
                </a:lnTo>
                <a:lnTo>
                  <a:pt x="588788" y="6810"/>
                </a:lnTo>
                <a:lnTo>
                  <a:pt x="541785" y="15149"/>
                </a:lnTo>
                <a:lnTo>
                  <a:pt x="495943" y="26623"/>
                </a:lnTo>
                <a:lnTo>
                  <a:pt x="451379" y="41114"/>
                </a:lnTo>
                <a:lnTo>
                  <a:pt x="408209" y="58509"/>
                </a:lnTo>
                <a:lnTo>
                  <a:pt x="366548" y="78689"/>
                </a:lnTo>
                <a:lnTo>
                  <a:pt x="326514" y="101540"/>
                </a:lnTo>
                <a:lnTo>
                  <a:pt x="288221" y="126945"/>
                </a:lnTo>
                <a:lnTo>
                  <a:pt x="251785" y="154788"/>
                </a:lnTo>
                <a:lnTo>
                  <a:pt x="217324" y="184953"/>
                </a:lnTo>
                <a:lnTo>
                  <a:pt x="184953" y="217324"/>
                </a:lnTo>
                <a:lnTo>
                  <a:pt x="154788" y="251786"/>
                </a:lnTo>
                <a:lnTo>
                  <a:pt x="126945" y="288221"/>
                </a:lnTo>
                <a:lnTo>
                  <a:pt x="101540" y="326514"/>
                </a:lnTo>
                <a:lnTo>
                  <a:pt x="78689" y="366549"/>
                </a:lnTo>
                <a:lnTo>
                  <a:pt x="58509" y="408209"/>
                </a:lnTo>
                <a:lnTo>
                  <a:pt x="41114" y="451379"/>
                </a:lnTo>
                <a:lnTo>
                  <a:pt x="26622" y="495943"/>
                </a:lnTo>
                <a:lnTo>
                  <a:pt x="15149" y="541785"/>
                </a:lnTo>
                <a:lnTo>
                  <a:pt x="6810" y="588788"/>
                </a:lnTo>
                <a:lnTo>
                  <a:pt x="1721" y="636837"/>
                </a:lnTo>
                <a:lnTo>
                  <a:pt x="0" y="685815"/>
                </a:lnTo>
                <a:lnTo>
                  <a:pt x="0" y="3450678"/>
                </a:lnTo>
                <a:lnTo>
                  <a:pt x="1721" y="3499656"/>
                </a:lnTo>
                <a:lnTo>
                  <a:pt x="6810" y="3547705"/>
                </a:lnTo>
                <a:lnTo>
                  <a:pt x="15149" y="3594708"/>
                </a:lnTo>
                <a:lnTo>
                  <a:pt x="26622" y="3640550"/>
                </a:lnTo>
                <a:lnTo>
                  <a:pt x="41114" y="3685114"/>
                </a:lnTo>
                <a:lnTo>
                  <a:pt x="58509" y="3728284"/>
                </a:lnTo>
                <a:lnTo>
                  <a:pt x="78689" y="3769944"/>
                </a:lnTo>
                <a:lnTo>
                  <a:pt x="101540" y="3809979"/>
                </a:lnTo>
                <a:lnTo>
                  <a:pt x="126945" y="3848272"/>
                </a:lnTo>
                <a:lnTo>
                  <a:pt x="154788" y="3884707"/>
                </a:lnTo>
                <a:lnTo>
                  <a:pt x="184953" y="3919168"/>
                </a:lnTo>
                <a:lnTo>
                  <a:pt x="217324" y="3951540"/>
                </a:lnTo>
                <a:lnTo>
                  <a:pt x="251785" y="3981705"/>
                </a:lnTo>
                <a:lnTo>
                  <a:pt x="288221" y="4009548"/>
                </a:lnTo>
                <a:lnTo>
                  <a:pt x="326514" y="4034953"/>
                </a:lnTo>
                <a:lnTo>
                  <a:pt x="366548" y="4057803"/>
                </a:lnTo>
                <a:lnTo>
                  <a:pt x="408209" y="4077984"/>
                </a:lnTo>
                <a:lnTo>
                  <a:pt x="451379" y="4095378"/>
                </a:lnTo>
                <a:lnTo>
                  <a:pt x="495943" y="4109870"/>
                </a:lnTo>
                <a:lnTo>
                  <a:pt x="541785" y="4121344"/>
                </a:lnTo>
                <a:lnTo>
                  <a:pt x="588788" y="4129683"/>
                </a:lnTo>
                <a:lnTo>
                  <a:pt x="636837" y="4134771"/>
                </a:lnTo>
                <a:lnTo>
                  <a:pt x="685815" y="4136493"/>
                </a:lnTo>
                <a:lnTo>
                  <a:pt x="3428985" y="4136493"/>
                </a:lnTo>
                <a:lnTo>
                  <a:pt x="3477963" y="4134771"/>
                </a:lnTo>
                <a:lnTo>
                  <a:pt x="3526011" y="4129683"/>
                </a:lnTo>
                <a:lnTo>
                  <a:pt x="3573014" y="4121344"/>
                </a:lnTo>
                <a:lnTo>
                  <a:pt x="3618856" y="4109870"/>
                </a:lnTo>
                <a:lnTo>
                  <a:pt x="3663420" y="4095378"/>
                </a:lnTo>
                <a:lnTo>
                  <a:pt x="3706590" y="4077984"/>
                </a:lnTo>
                <a:lnTo>
                  <a:pt x="3748251" y="4057803"/>
                </a:lnTo>
                <a:lnTo>
                  <a:pt x="3788286" y="4034953"/>
                </a:lnTo>
                <a:lnTo>
                  <a:pt x="3826579" y="4009548"/>
                </a:lnTo>
                <a:lnTo>
                  <a:pt x="3863014" y="3981705"/>
                </a:lnTo>
                <a:lnTo>
                  <a:pt x="3897475" y="3951540"/>
                </a:lnTo>
                <a:lnTo>
                  <a:pt x="3929846" y="3919168"/>
                </a:lnTo>
                <a:lnTo>
                  <a:pt x="3960011" y="3884707"/>
                </a:lnTo>
                <a:lnTo>
                  <a:pt x="3987854" y="3848272"/>
                </a:lnTo>
                <a:lnTo>
                  <a:pt x="4013259" y="3809979"/>
                </a:lnTo>
                <a:lnTo>
                  <a:pt x="4036110" y="3769944"/>
                </a:lnTo>
                <a:lnTo>
                  <a:pt x="4056291" y="3728284"/>
                </a:lnTo>
                <a:lnTo>
                  <a:pt x="4073685" y="3685114"/>
                </a:lnTo>
                <a:lnTo>
                  <a:pt x="4088177" y="3640550"/>
                </a:lnTo>
                <a:lnTo>
                  <a:pt x="4099650" y="3594708"/>
                </a:lnTo>
                <a:lnTo>
                  <a:pt x="4107989" y="3547705"/>
                </a:lnTo>
                <a:lnTo>
                  <a:pt x="4113078" y="3499656"/>
                </a:lnTo>
                <a:lnTo>
                  <a:pt x="4114800" y="3450678"/>
                </a:lnTo>
                <a:lnTo>
                  <a:pt x="4114800" y="685815"/>
                </a:lnTo>
                <a:lnTo>
                  <a:pt x="4113078" y="636837"/>
                </a:lnTo>
                <a:lnTo>
                  <a:pt x="4107989" y="588788"/>
                </a:lnTo>
                <a:lnTo>
                  <a:pt x="4099650" y="541785"/>
                </a:lnTo>
                <a:lnTo>
                  <a:pt x="4088177" y="495943"/>
                </a:lnTo>
                <a:lnTo>
                  <a:pt x="4073685" y="451379"/>
                </a:lnTo>
                <a:lnTo>
                  <a:pt x="4056291" y="408209"/>
                </a:lnTo>
                <a:lnTo>
                  <a:pt x="4036110" y="366549"/>
                </a:lnTo>
                <a:lnTo>
                  <a:pt x="4013259" y="326514"/>
                </a:lnTo>
                <a:lnTo>
                  <a:pt x="3987854" y="288221"/>
                </a:lnTo>
                <a:lnTo>
                  <a:pt x="3960011" y="251786"/>
                </a:lnTo>
                <a:lnTo>
                  <a:pt x="3929846" y="217324"/>
                </a:lnTo>
                <a:lnTo>
                  <a:pt x="3897475" y="184953"/>
                </a:lnTo>
                <a:lnTo>
                  <a:pt x="3863014" y="154788"/>
                </a:lnTo>
                <a:lnTo>
                  <a:pt x="3826579" y="126945"/>
                </a:lnTo>
                <a:lnTo>
                  <a:pt x="3788286" y="101540"/>
                </a:lnTo>
                <a:lnTo>
                  <a:pt x="3748251" y="78689"/>
                </a:lnTo>
                <a:lnTo>
                  <a:pt x="3706590" y="58509"/>
                </a:lnTo>
                <a:lnTo>
                  <a:pt x="3663420" y="41114"/>
                </a:lnTo>
                <a:lnTo>
                  <a:pt x="3618856" y="26623"/>
                </a:lnTo>
                <a:lnTo>
                  <a:pt x="3573014" y="15149"/>
                </a:lnTo>
                <a:lnTo>
                  <a:pt x="3526011" y="6810"/>
                </a:lnTo>
                <a:lnTo>
                  <a:pt x="3477963" y="1721"/>
                </a:lnTo>
                <a:lnTo>
                  <a:pt x="3428985" y="0"/>
                </a:lnTo>
                <a:close/>
              </a:path>
            </a:pathLst>
          </a:custGeom>
          <a:solidFill>
            <a:srgbClr val="DAE3F3">
              <a:alpha val="341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8569" y="5352241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29">
                <a:moveTo>
                  <a:pt x="76200" y="114299"/>
                </a:moveTo>
                <a:lnTo>
                  <a:pt x="38100" y="114299"/>
                </a:lnTo>
                <a:lnTo>
                  <a:pt x="38098" y="557216"/>
                </a:lnTo>
                <a:lnTo>
                  <a:pt x="76198" y="557216"/>
                </a:lnTo>
                <a:lnTo>
                  <a:pt x="76200" y="114299"/>
                </a:lnTo>
                <a:close/>
              </a:path>
              <a:path w="114300" h="557529">
                <a:moveTo>
                  <a:pt x="57150" y="0"/>
                </a:moveTo>
                <a:lnTo>
                  <a:pt x="0" y="114299"/>
                </a:lnTo>
                <a:lnTo>
                  <a:pt x="114300" y="114299"/>
                </a:lnTo>
                <a:lnTo>
                  <a:pt x="571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6095" y="4770582"/>
            <a:ext cx="3739515" cy="581660"/>
          </a:xfrm>
          <a:custGeom>
            <a:avLst/>
            <a:gdLst/>
            <a:ahLst/>
            <a:cxnLst/>
            <a:rect l="l" t="t" r="r" b="b"/>
            <a:pathLst>
              <a:path w="3739515" h="581660">
                <a:moveTo>
                  <a:pt x="3642298" y="0"/>
                </a:moveTo>
                <a:lnTo>
                  <a:pt x="96944" y="0"/>
                </a:lnTo>
                <a:lnTo>
                  <a:pt x="59209" y="7618"/>
                </a:lnTo>
                <a:lnTo>
                  <a:pt x="28394" y="28394"/>
                </a:lnTo>
                <a:lnTo>
                  <a:pt x="7618" y="59210"/>
                </a:lnTo>
                <a:lnTo>
                  <a:pt x="0" y="96945"/>
                </a:lnTo>
                <a:lnTo>
                  <a:pt x="0" y="484713"/>
                </a:lnTo>
                <a:lnTo>
                  <a:pt x="7618" y="522449"/>
                </a:lnTo>
                <a:lnTo>
                  <a:pt x="28394" y="553264"/>
                </a:lnTo>
                <a:lnTo>
                  <a:pt x="59209" y="574040"/>
                </a:lnTo>
                <a:lnTo>
                  <a:pt x="96944" y="581658"/>
                </a:lnTo>
                <a:lnTo>
                  <a:pt x="3642298" y="581658"/>
                </a:lnTo>
                <a:lnTo>
                  <a:pt x="3680033" y="574040"/>
                </a:lnTo>
                <a:lnTo>
                  <a:pt x="3710848" y="553264"/>
                </a:lnTo>
                <a:lnTo>
                  <a:pt x="3731625" y="522449"/>
                </a:lnTo>
                <a:lnTo>
                  <a:pt x="3739243" y="484713"/>
                </a:lnTo>
                <a:lnTo>
                  <a:pt x="3739243" y="96945"/>
                </a:lnTo>
                <a:lnTo>
                  <a:pt x="3731625" y="59210"/>
                </a:lnTo>
                <a:lnTo>
                  <a:pt x="3710848" y="28394"/>
                </a:lnTo>
                <a:lnTo>
                  <a:pt x="3680033" y="7618"/>
                </a:lnTo>
                <a:lnTo>
                  <a:pt x="3642298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6095" y="4770582"/>
            <a:ext cx="3739515" cy="581660"/>
          </a:xfrm>
          <a:custGeom>
            <a:avLst/>
            <a:gdLst/>
            <a:ahLst/>
            <a:cxnLst/>
            <a:rect l="l" t="t" r="r" b="b"/>
            <a:pathLst>
              <a:path w="3739515" h="581660">
                <a:moveTo>
                  <a:pt x="0" y="96945"/>
                </a:moveTo>
                <a:lnTo>
                  <a:pt x="7618" y="59209"/>
                </a:lnTo>
                <a:lnTo>
                  <a:pt x="28394" y="28394"/>
                </a:lnTo>
                <a:lnTo>
                  <a:pt x="59209" y="7618"/>
                </a:lnTo>
                <a:lnTo>
                  <a:pt x="96944" y="0"/>
                </a:lnTo>
                <a:lnTo>
                  <a:pt x="3642298" y="0"/>
                </a:lnTo>
                <a:lnTo>
                  <a:pt x="3680033" y="7618"/>
                </a:lnTo>
                <a:lnTo>
                  <a:pt x="3710848" y="28394"/>
                </a:lnTo>
                <a:lnTo>
                  <a:pt x="3731624" y="59209"/>
                </a:lnTo>
                <a:lnTo>
                  <a:pt x="3739243" y="96945"/>
                </a:lnTo>
                <a:lnTo>
                  <a:pt x="3739243" y="484713"/>
                </a:lnTo>
                <a:lnTo>
                  <a:pt x="3731624" y="522448"/>
                </a:lnTo>
                <a:lnTo>
                  <a:pt x="3710848" y="553263"/>
                </a:lnTo>
                <a:lnTo>
                  <a:pt x="3680033" y="574039"/>
                </a:lnTo>
                <a:lnTo>
                  <a:pt x="3642298" y="581658"/>
                </a:lnTo>
                <a:lnTo>
                  <a:pt x="96944" y="581658"/>
                </a:lnTo>
                <a:lnTo>
                  <a:pt x="59209" y="574039"/>
                </a:lnTo>
                <a:lnTo>
                  <a:pt x="28394" y="553263"/>
                </a:lnTo>
                <a:lnTo>
                  <a:pt x="7618" y="522448"/>
                </a:lnTo>
                <a:lnTo>
                  <a:pt x="0" y="484713"/>
                </a:lnTo>
                <a:lnTo>
                  <a:pt x="0" y="96945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61785" y="4723592"/>
            <a:ext cx="1948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Block</a:t>
            </a:r>
            <a:r>
              <a:rPr sz="3600" b="1" spc="-95" dirty="0">
                <a:solidFill>
                  <a:srgbClr val="2F5597"/>
                </a:solidFill>
                <a:latin typeface="Courier New"/>
                <a:cs typeface="Courier New"/>
              </a:rPr>
              <a:t> </a:t>
            </a: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1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64615" y="4345152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4">
                <a:moveTo>
                  <a:pt x="76199" y="114360"/>
                </a:moveTo>
                <a:lnTo>
                  <a:pt x="38098" y="114360"/>
                </a:lnTo>
                <a:lnTo>
                  <a:pt x="39152" y="445871"/>
                </a:lnTo>
                <a:lnTo>
                  <a:pt x="77251" y="445750"/>
                </a:lnTo>
                <a:lnTo>
                  <a:pt x="76199" y="114360"/>
                </a:lnTo>
                <a:close/>
              </a:path>
              <a:path w="114300" h="446404">
                <a:moveTo>
                  <a:pt x="56785" y="0"/>
                </a:moveTo>
                <a:lnTo>
                  <a:pt x="0" y="114481"/>
                </a:lnTo>
                <a:lnTo>
                  <a:pt x="76199" y="114360"/>
                </a:lnTo>
                <a:lnTo>
                  <a:pt x="114298" y="114118"/>
                </a:lnTo>
                <a:lnTo>
                  <a:pt x="5678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75213" y="3921348"/>
            <a:ext cx="1873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140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92869" y="131726"/>
            <a:ext cx="69813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Transformer’s</a:t>
            </a:r>
            <a:r>
              <a:rPr spc="210" dirty="0"/>
              <a:t> </a:t>
            </a:r>
            <a:r>
              <a:rPr spc="240" dirty="0"/>
              <a:t>Encoder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933261" y="1592560"/>
            <a:ext cx="4254500" cy="4903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4430">
              <a:lnSpc>
                <a:spcPts val="2765"/>
              </a:lnSpc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95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 indent="956944">
              <a:lnSpc>
                <a:spcPts val="9850"/>
              </a:lnSpc>
              <a:spcBef>
                <a:spcPts val="819"/>
              </a:spcBef>
            </a:pPr>
            <a:r>
              <a:rPr sz="2800" b="1" spc="-10" dirty="0">
                <a:latin typeface="Courier New"/>
                <a:cs typeface="Courier New"/>
              </a:rPr>
              <a:t>Dense Layer  Self-Attention</a:t>
            </a:r>
            <a:r>
              <a:rPr sz="2800" b="1" spc="-105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Layer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Courier New"/>
              <a:cs typeface="Courier New"/>
            </a:endParaRPr>
          </a:p>
          <a:p>
            <a:pPr marL="119316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95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"/>
              <a:cs typeface="Arial"/>
            </a:endParaRPr>
          </a:p>
          <a:p>
            <a:pPr marL="55880">
              <a:lnSpc>
                <a:spcPct val="100000"/>
              </a:lnSpc>
            </a:pPr>
            <a:r>
              <a:rPr sz="3600" spc="-250" dirty="0">
                <a:solidFill>
                  <a:srgbClr val="4472C4"/>
                </a:solidFill>
                <a:latin typeface="Arial"/>
                <a:cs typeface="Arial"/>
              </a:rPr>
              <a:t>One </a:t>
            </a:r>
            <a:r>
              <a:rPr sz="3600" spc="-195" dirty="0">
                <a:solidFill>
                  <a:srgbClr val="4472C4"/>
                </a:solidFill>
                <a:latin typeface="Arial"/>
                <a:cs typeface="Arial"/>
              </a:rPr>
              <a:t>Block </a:t>
            </a:r>
            <a:r>
              <a:rPr sz="3600" spc="-5" dirty="0">
                <a:solidFill>
                  <a:srgbClr val="4472C4"/>
                </a:solidFill>
                <a:latin typeface="Arial"/>
                <a:cs typeface="Arial"/>
              </a:rPr>
              <a:t>of</a:t>
            </a:r>
            <a:r>
              <a:rPr sz="3600" spc="-16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3600" spc="-210" dirty="0">
                <a:solidFill>
                  <a:srgbClr val="4472C4"/>
                </a:solidFill>
                <a:latin typeface="Arial"/>
                <a:cs typeface="Arial"/>
              </a:rPr>
              <a:t>Encoder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35785" y="1338941"/>
            <a:ext cx="6156325" cy="5405120"/>
          </a:xfrm>
          <a:custGeom>
            <a:avLst/>
            <a:gdLst/>
            <a:ahLst/>
            <a:cxnLst/>
            <a:rect l="l" t="t" r="r" b="b"/>
            <a:pathLst>
              <a:path w="6156325" h="5405120">
                <a:moveTo>
                  <a:pt x="0" y="5404758"/>
                </a:moveTo>
                <a:lnTo>
                  <a:pt x="6156215" y="5404758"/>
                </a:lnTo>
                <a:lnTo>
                  <a:pt x="6156215" y="0"/>
                </a:lnTo>
                <a:lnTo>
                  <a:pt x="0" y="0"/>
                </a:lnTo>
                <a:lnTo>
                  <a:pt x="0" y="5404758"/>
                </a:lnTo>
                <a:close/>
              </a:path>
            </a:pathLst>
          </a:custGeom>
          <a:solidFill>
            <a:srgbClr val="FFFFFF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05531" y="5945852"/>
            <a:ext cx="1807210" cy="343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0"/>
              </a:lnSpc>
            </a:pPr>
            <a:r>
              <a:rPr sz="4200" spc="-1604" baseline="-20833" dirty="0">
                <a:latin typeface="Arial Unicode MS"/>
                <a:cs typeface="Arial Unicode MS"/>
              </a:rPr>
              <a:t>𝐗</a:t>
            </a:r>
            <a:r>
              <a:rPr sz="4200" spc="-60" baseline="-20833" dirty="0">
                <a:latin typeface="Arial Unicode MS"/>
                <a:cs typeface="Arial Unicode MS"/>
              </a:rPr>
              <a:t> </a:t>
            </a:r>
            <a:r>
              <a:rPr sz="4200" spc="307" baseline="-20833" dirty="0">
                <a:latin typeface="Arial Unicode MS"/>
                <a:cs typeface="Arial Unicode MS"/>
              </a:rPr>
              <a:t>∈</a:t>
            </a:r>
            <a:r>
              <a:rPr sz="4200" spc="-60" baseline="-20833" dirty="0">
                <a:latin typeface="Arial Unicode MS"/>
                <a:cs typeface="Arial Unicode MS"/>
              </a:rPr>
              <a:t> </a:t>
            </a:r>
            <a:r>
              <a:rPr sz="4200" spc="277" baseline="-20833" dirty="0">
                <a:latin typeface="Arial Unicode MS"/>
                <a:cs typeface="Arial Unicode MS"/>
              </a:rPr>
              <a:t>ℝ</a:t>
            </a:r>
            <a:r>
              <a:rPr lang="en-US" sz="2000" spc="185" baseline="-20833" dirty="0">
                <a:latin typeface="Arial Unicode MS"/>
                <a:cs typeface="Arial Unicode MS"/>
              </a:rPr>
              <a:t>512xm</a:t>
            </a:r>
            <a:endParaRPr sz="20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689442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3050" y="2352065"/>
            <a:ext cx="5263515" cy="2416175"/>
          </a:xfrm>
          <a:custGeom>
            <a:avLst/>
            <a:gdLst/>
            <a:ahLst/>
            <a:cxnLst/>
            <a:rect l="l" t="t" r="r" b="b"/>
            <a:pathLst>
              <a:path w="5263515" h="2416175">
                <a:moveTo>
                  <a:pt x="4860241" y="0"/>
                </a:moveTo>
                <a:lnTo>
                  <a:pt x="402653" y="0"/>
                </a:lnTo>
                <a:lnTo>
                  <a:pt x="355695" y="2708"/>
                </a:lnTo>
                <a:lnTo>
                  <a:pt x="310328" y="10634"/>
                </a:lnTo>
                <a:lnTo>
                  <a:pt x="266855" y="23474"/>
                </a:lnTo>
                <a:lnTo>
                  <a:pt x="225576" y="40926"/>
                </a:lnTo>
                <a:lnTo>
                  <a:pt x="186795" y="62688"/>
                </a:lnTo>
                <a:lnTo>
                  <a:pt x="150814" y="88459"/>
                </a:lnTo>
                <a:lnTo>
                  <a:pt x="117934" y="117935"/>
                </a:lnTo>
                <a:lnTo>
                  <a:pt x="88458" y="150815"/>
                </a:lnTo>
                <a:lnTo>
                  <a:pt x="62688" y="186796"/>
                </a:lnTo>
                <a:lnTo>
                  <a:pt x="40926" y="225578"/>
                </a:lnTo>
                <a:lnTo>
                  <a:pt x="23474" y="266856"/>
                </a:lnTo>
                <a:lnTo>
                  <a:pt x="10634" y="310330"/>
                </a:lnTo>
                <a:lnTo>
                  <a:pt x="2708" y="355697"/>
                </a:lnTo>
                <a:lnTo>
                  <a:pt x="0" y="402656"/>
                </a:lnTo>
                <a:lnTo>
                  <a:pt x="0" y="2013223"/>
                </a:lnTo>
                <a:lnTo>
                  <a:pt x="2708" y="2060181"/>
                </a:lnTo>
                <a:lnTo>
                  <a:pt x="10634" y="2105548"/>
                </a:lnTo>
                <a:lnTo>
                  <a:pt x="23474" y="2149022"/>
                </a:lnTo>
                <a:lnTo>
                  <a:pt x="40926" y="2190300"/>
                </a:lnTo>
                <a:lnTo>
                  <a:pt x="62688" y="2229082"/>
                </a:lnTo>
                <a:lnTo>
                  <a:pt x="88458" y="2265063"/>
                </a:lnTo>
                <a:lnTo>
                  <a:pt x="117934" y="2297943"/>
                </a:lnTo>
                <a:lnTo>
                  <a:pt x="150814" y="2327420"/>
                </a:lnTo>
                <a:lnTo>
                  <a:pt x="186795" y="2353190"/>
                </a:lnTo>
                <a:lnTo>
                  <a:pt x="225576" y="2374952"/>
                </a:lnTo>
                <a:lnTo>
                  <a:pt x="266855" y="2392404"/>
                </a:lnTo>
                <a:lnTo>
                  <a:pt x="310328" y="2405244"/>
                </a:lnTo>
                <a:lnTo>
                  <a:pt x="355695" y="2413170"/>
                </a:lnTo>
                <a:lnTo>
                  <a:pt x="402653" y="2415879"/>
                </a:lnTo>
                <a:lnTo>
                  <a:pt x="4860241" y="2415879"/>
                </a:lnTo>
                <a:lnTo>
                  <a:pt x="4907199" y="2413170"/>
                </a:lnTo>
                <a:lnTo>
                  <a:pt x="4952566" y="2405244"/>
                </a:lnTo>
                <a:lnTo>
                  <a:pt x="4996040" y="2392404"/>
                </a:lnTo>
                <a:lnTo>
                  <a:pt x="5037318" y="2374952"/>
                </a:lnTo>
                <a:lnTo>
                  <a:pt x="5076099" y="2353190"/>
                </a:lnTo>
                <a:lnTo>
                  <a:pt x="5112081" y="2327420"/>
                </a:lnTo>
                <a:lnTo>
                  <a:pt x="5144960" y="2297943"/>
                </a:lnTo>
                <a:lnTo>
                  <a:pt x="5174436" y="2265063"/>
                </a:lnTo>
                <a:lnTo>
                  <a:pt x="5200206" y="2229082"/>
                </a:lnTo>
                <a:lnTo>
                  <a:pt x="5221969" y="2190300"/>
                </a:lnTo>
                <a:lnTo>
                  <a:pt x="5239421" y="2149022"/>
                </a:lnTo>
                <a:lnTo>
                  <a:pt x="5252260" y="2105548"/>
                </a:lnTo>
                <a:lnTo>
                  <a:pt x="5260186" y="2060181"/>
                </a:lnTo>
                <a:lnTo>
                  <a:pt x="5262895" y="2013223"/>
                </a:lnTo>
                <a:lnTo>
                  <a:pt x="5262895" y="402656"/>
                </a:lnTo>
                <a:lnTo>
                  <a:pt x="5260186" y="355697"/>
                </a:lnTo>
                <a:lnTo>
                  <a:pt x="5252260" y="310330"/>
                </a:lnTo>
                <a:lnTo>
                  <a:pt x="5239421" y="266856"/>
                </a:lnTo>
                <a:lnTo>
                  <a:pt x="5221969" y="225578"/>
                </a:lnTo>
                <a:lnTo>
                  <a:pt x="5200206" y="186796"/>
                </a:lnTo>
                <a:lnTo>
                  <a:pt x="5174436" y="150815"/>
                </a:lnTo>
                <a:lnTo>
                  <a:pt x="5144960" y="117935"/>
                </a:lnTo>
                <a:lnTo>
                  <a:pt x="5112081" y="88459"/>
                </a:lnTo>
                <a:lnTo>
                  <a:pt x="5076099" y="62688"/>
                </a:lnTo>
                <a:lnTo>
                  <a:pt x="5037318" y="40926"/>
                </a:lnTo>
                <a:lnTo>
                  <a:pt x="4996040" y="23474"/>
                </a:lnTo>
                <a:lnTo>
                  <a:pt x="4952566" y="10634"/>
                </a:lnTo>
                <a:lnTo>
                  <a:pt x="4907199" y="2708"/>
                </a:lnTo>
                <a:lnTo>
                  <a:pt x="4860241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63050" y="2352065"/>
            <a:ext cx="5263515" cy="2416175"/>
          </a:xfrm>
          <a:custGeom>
            <a:avLst/>
            <a:gdLst/>
            <a:ahLst/>
            <a:cxnLst/>
            <a:rect l="l" t="t" r="r" b="b"/>
            <a:pathLst>
              <a:path w="5263515" h="2416175">
                <a:moveTo>
                  <a:pt x="0" y="402655"/>
                </a:moveTo>
                <a:lnTo>
                  <a:pt x="2708" y="355696"/>
                </a:lnTo>
                <a:lnTo>
                  <a:pt x="10634" y="310329"/>
                </a:lnTo>
                <a:lnTo>
                  <a:pt x="23474" y="266856"/>
                </a:lnTo>
                <a:lnTo>
                  <a:pt x="40926" y="225577"/>
                </a:lnTo>
                <a:lnTo>
                  <a:pt x="62688" y="186796"/>
                </a:lnTo>
                <a:lnTo>
                  <a:pt x="88458" y="150814"/>
                </a:lnTo>
                <a:lnTo>
                  <a:pt x="117934" y="117934"/>
                </a:lnTo>
                <a:lnTo>
                  <a:pt x="150814" y="88458"/>
                </a:lnTo>
                <a:lnTo>
                  <a:pt x="186796" y="62688"/>
                </a:lnTo>
                <a:lnTo>
                  <a:pt x="225577" y="40926"/>
                </a:lnTo>
                <a:lnTo>
                  <a:pt x="266855" y="23474"/>
                </a:lnTo>
                <a:lnTo>
                  <a:pt x="310329" y="10634"/>
                </a:lnTo>
                <a:lnTo>
                  <a:pt x="355696" y="2708"/>
                </a:lnTo>
                <a:lnTo>
                  <a:pt x="402654" y="0"/>
                </a:lnTo>
                <a:lnTo>
                  <a:pt x="4860242" y="0"/>
                </a:lnTo>
                <a:lnTo>
                  <a:pt x="4907200" y="2708"/>
                </a:lnTo>
                <a:lnTo>
                  <a:pt x="4952567" y="10634"/>
                </a:lnTo>
                <a:lnTo>
                  <a:pt x="4996040" y="23474"/>
                </a:lnTo>
                <a:lnTo>
                  <a:pt x="5037319" y="40926"/>
                </a:lnTo>
                <a:lnTo>
                  <a:pt x="5076100" y="62688"/>
                </a:lnTo>
                <a:lnTo>
                  <a:pt x="5112081" y="88458"/>
                </a:lnTo>
                <a:lnTo>
                  <a:pt x="5144961" y="117934"/>
                </a:lnTo>
                <a:lnTo>
                  <a:pt x="5174437" y="150814"/>
                </a:lnTo>
                <a:lnTo>
                  <a:pt x="5200207" y="186796"/>
                </a:lnTo>
                <a:lnTo>
                  <a:pt x="5221969" y="225577"/>
                </a:lnTo>
                <a:lnTo>
                  <a:pt x="5239421" y="266856"/>
                </a:lnTo>
                <a:lnTo>
                  <a:pt x="5252261" y="310329"/>
                </a:lnTo>
                <a:lnTo>
                  <a:pt x="5260187" y="355696"/>
                </a:lnTo>
                <a:lnTo>
                  <a:pt x="5262896" y="402655"/>
                </a:lnTo>
                <a:lnTo>
                  <a:pt x="5262896" y="2013223"/>
                </a:lnTo>
                <a:lnTo>
                  <a:pt x="5260187" y="2060181"/>
                </a:lnTo>
                <a:lnTo>
                  <a:pt x="5252261" y="2105548"/>
                </a:lnTo>
                <a:lnTo>
                  <a:pt x="5239421" y="2149021"/>
                </a:lnTo>
                <a:lnTo>
                  <a:pt x="5221969" y="2190300"/>
                </a:lnTo>
                <a:lnTo>
                  <a:pt x="5200207" y="2229081"/>
                </a:lnTo>
                <a:lnTo>
                  <a:pt x="5174437" y="2265063"/>
                </a:lnTo>
                <a:lnTo>
                  <a:pt x="5144961" y="2297943"/>
                </a:lnTo>
                <a:lnTo>
                  <a:pt x="5112081" y="2327419"/>
                </a:lnTo>
                <a:lnTo>
                  <a:pt x="5076100" y="2353189"/>
                </a:lnTo>
                <a:lnTo>
                  <a:pt x="5037319" y="2374951"/>
                </a:lnTo>
                <a:lnTo>
                  <a:pt x="4996040" y="2392403"/>
                </a:lnTo>
                <a:lnTo>
                  <a:pt x="4952567" y="2405243"/>
                </a:lnTo>
                <a:lnTo>
                  <a:pt x="4907200" y="2413169"/>
                </a:lnTo>
                <a:lnTo>
                  <a:pt x="4860242" y="2415878"/>
                </a:lnTo>
                <a:lnTo>
                  <a:pt x="402654" y="2415878"/>
                </a:lnTo>
                <a:lnTo>
                  <a:pt x="355696" y="2413169"/>
                </a:lnTo>
                <a:lnTo>
                  <a:pt x="310329" y="2405243"/>
                </a:lnTo>
                <a:lnTo>
                  <a:pt x="266855" y="2392403"/>
                </a:lnTo>
                <a:lnTo>
                  <a:pt x="225577" y="2374951"/>
                </a:lnTo>
                <a:lnTo>
                  <a:pt x="186796" y="2353189"/>
                </a:lnTo>
                <a:lnTo>
                  <a:pt x="150814" y="2327419"/>
                </a:lnTo>
                <a:lnTo>
                  <a:pt x="117934" y="2297943"/>
                </a:lnTo>
                <a:lnTo>
                  <a:pt x="88458" y="2265063"/>
                </a:lnTo>
                <a:lnTo>
                  <a:pt x="62688" y="2229081"/>
                </a:lnTo>
                <a:lnTo>
                  <a:pt x="40926" y="2190300"/>
                </a:lnTo>
                <a:lnTo>
                  <a:pt x="23474" y="2149021"/>
                </a:lnTo>
                <a:lnTo>
                  <a:pt x="10634" y="2105548"/>
                </a:lnTo>
                <a:lnTo>
                  <a:pt x="2708" y="2060181"/>
                </a:lnTo>
                <a:lnTo>
                  <a:pt x="0" y="2013223"/>
                </a:lnTo>
                <a:lnTo>
                  <a:pt x="0" y="402655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4704" y="3814190"/>
            <a:ext cx="4751705" cy="762635"/>
          </a:xfrm>
          <a:custGeom>
            <a:avLst/>
            <a:gdLst/>
            <a:ahLst/>
            <a:cxnLst/>
            <a:rect l="l" t="t" r="r" b="b"/>
            <a:pathLst>
              <a:path w="4751705" h="762635">
                <a:moveTo>
                  <a:pt x="4624608" y="0"/>
                </a:moveTo>
                <a:lnTo>
                  <a:pt x="127006" y="0"/>
                </a:lnTo>
                <a:lnTo>
                  <a:pt x="77569" y="9980"/>
                </a:lnTo>
                <a:lnTo>
                  <a:pt x="37199" y="37199"/>
                </a:lnTo>
                <a:lnTo>
                  <a:pt x="9980" y="77569"/>
                </a:lnTo>
                <a:lnTo>
                  <a:pt x="0" y="127006"/>
                </a:lnTo>
                <a:lnTo>
                  <a:pt x="0" y="635027"/>
                </a:lnTo>
                <a:lnTo>
                  <a:pt x="9980" y="684464"/>
                </a:lnTo>
                <a:lnTo>
                  <a:pt x="37199" y="724835"/>
                </a:lnTo>
                <a:lnTo>
                  <a:pt x="77569" y="752053"/>
                </a:lnTo>
                <a:lnTo>
                  <a:pt x="127006" y="762034"/>
                </a:lnTo>
                <a:lnTo>
                  <a:pt x="4624608" y="762034"/>
                </a:lnTo>
                <a:lnTo>
                  <a:pt x="4674044" y="752053"/>
                </a:lnTo>
                <a:lnTo>
                  <a:pt x="4714415" y="724835"/>
                </a:lnTo>
                <a:lnTo>
                  <a:pt x="4741633" y="684464"/>
                </a:lnTo>
                <a:lnTo>
                  <a:pt x="4751614" y="635027"/>
                </a:lnTo>
                <a:lnTo>
                  <a:pt x="4751614" y="127006"/>
                </a:lnTo>
                <a:lnTo>
                  <a:pt x="4741633" y="77569"/>
                </a:lnTo>
                <a:lnTo>
                  <a:pt x="4714415" y="37199"/>
                </a:lnTo>
                <a:lnTo>
                  <a:pt x="4674044" y="9980"/>
                </a:lnTo>
                <a:lnTo>
                  <a:pt x="462460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4704" y="2563836"/>
            <a:ext cx="4751705" cy="762635"/>
          </a:xfrm>
          <a:custGeom>
            <a:avLst/>
            <a:gdLst/>
            <a:ahLst/>
            <a:cxnLst/>
            <a:rect l="l" t="t" r="r" b="b"/>
            <a:pathLst>
              <a:path w="4751705" h="762635">
                <a:moveTo>
                  <a:pt x="4624608" y="0"/>
                </a:moveTo>
                <a:lnTo>
                  <a:pt x="127006" y="0"/>
                </a:lnTo>
                <a:lnTo>
                  <a:pt x="77569" y="9980"/>
                </a:lnTo>
                <a:lnTo>
                  <a:pt x="37199" y="37199"/>
                </a:lnTo>
                <a:lnTo>
                  <a:pt x="9980" y="77570"/>
                </a:lnTo>
                <a:lnTo>
                  <a:pt x="0" y="127007"/>
                </a:lnTo>
                <a:lnTo>
                  <a:pt x="0" y="635029"/>
                </a:lnTo>
                <a:lnTo>
                  <a:pt x="9980" y="684465"/>
                </a:lnTo>
                <a:lnTo>
                  <a:pt x="37199" y="724836"/>
                </a:lnTo>
                <a:lnTo>
                  <a:pt x="77569" y="752054"/>
                </a:lnTo>
                <a:lnTo>
                  <a:pt x="127006" y="762035"/>
                </a:lnTo>
                <a:lnTo>
                  <a:pt x="4624608" y="762035"/>
                </a:lnTo>
                <a:lnTo>
                  <a:pt x="4674044" y="752054"/>
                </a:lnTo>
                <a:lnTo>
                  <a:pt x="4714415" y="724836"/>
                </a:lnTo>
                <a:lnTo>
                  <a:pt x="4741633" y="684465"/>
                </a:lnTo>
                <a:lnTo>
                  <a:pt x="4751614" y="635029"/>
                </a:lnTo>
                <a:lnTo>
                  <a:pt x="4751614" y="127007"/>
                </a:lnTo>
                <a:lnTo>
                  <a:pt x="4741633" y="77570"/>
                </a:lnTo>
                <a:lnTo>
                  <a:pt x="4714415" y="37199"/>
                </a:lnTo>
                <a:lnTo>
                  <a:pt x="4674044" y="9980"/>
                </a:lnTo>
                <a:lnTo>
                  <a:pt x="462460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3361" y="4576225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29">
                <a:moveTo>
                  <a:pt x="76200" y="114300"/>
                </a:moveTo>
                <a:lnTo>
                  <a:pt x="38100" y="114300"/>
                </a:lnTo>
                <a:lnTo>
                  <a:pt x="38100" y="557217"/>
                </a:lnTo>
                <a:lnTo>
                  <a:pt x="76200" y="557217"/>
                </a:lnTo>
                <a:lnTo>
                  <a:pt x="76200" y="114300"/>
                </a:lnTo>
                <a:close/>
              </a:path>
              <a:path w="114300" h="557529">
                <a:moveTo>
                  <a:pt x="57151" y="0"/>
                </a:moveTo>
                <a:lnTo>
                  <a:pt x="0" y="114300"/>
                </a:lnTo>
                <a:lnTo>
                  <a:pt x="114300" y="114301"/>
                </a:lnTo>
                <a:lnTo>
                  <a:pt x="5715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85283" y="3350579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4">
                <a:moveTo>
                  <a:pt x="76199" y="114359"/>
                </a:moveTo>
                <a:lnTo>
                  <a:pt x="38098" y="114359"/>
                </a:lnTo>
                <a:lnTo>
                  <a:pt x="39152" y="445871"/>
                </a:lnTo>
                <a:lnTo>
                  <a:pt x="77251" y="445750"/>
                </a:lnTo>
                <a:lnTo>
                  <a:pt x="76199" y="114359"/>
                </a:lnTo>
                <a:close/>
              </a:path>
              <a:path w="114300" h="446404">
                <a:moveTo>
                  <a:pt x="56786" y="0"/>
                </a:moveTo>
                <a:lnTo>
                  <a:pt x="0" y="114481"/>
                </a:lnTo>
                <a:lnTo>
                  <a:pt x="76199" y="114359"/>
                </a:lnTo>
                <a:lnTo>
                  <a:pt x="114298" y="114118"/>
                </a:lnTo>
                <a:lnTo>
                  <a:pt x="5678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96943" y="2006620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30">
                <a:moveTo>
                  <a:pt x="76200" y="114300"/>
                </a:moveTo>
                <a:lnTo>
                  <a:pt x="38100" y="114300"/>
                </a:lnTo>
                <a:lnTo>
                  <a:pt x="38100" y="557216"/>
                </a:lnTo>
                <a:lnTo>
                  <a:pt x="76200" y="557216"/>
                </a:lnTo>
                <a:lnTo>
                  <a:pt x="76200" y="114300"/>
                </a:lnTo>
                <a:close/>
              </a:path>
              <a:path w="114300" h="557530">
                <a:moveTo>
                  <a:pt x="57151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1742" y="1469570"/>
            <a:ext cx="4114800" cy="4137025"/>
          </a:xfrm>
          <a:custGeom>
            <a:avLst/>
            <a:gdLst/>
            <a:ahLst/>
            <a:cxnLst/>
            <a:rect l="l" t="t" r="r" b="b"/>
            <a:pathLst>
              <a:path w="4114800" h="4137025">
                <a:moveTo>
                  <a:pt x="3428985" y="0"/>
                </a:moveTo>
                <a:lnTo>
                  <a:pt x="685815" y="0"/>
                </a:lnTo>
                <a:lnTo>
                  <a:pt x="636837" y="1721"/>
                </a:lnTo>
                <a:lnTo>
                  <a:pt x="588788" y="6810"/>
                </a:lnTo>
                <a:lnTo>
                  <a:pt x="541785" y="15149"/>
                </a:lnTo>
                <a:lnTo>
                  <a:pt x="495943" y="26623"/>
                </a:lnTo>
                <a:lnTo>
                  <a:pt x="451379" y="41114"/>
                </a:lnTo>
                <a:lnTo>
                  <a:pt x="408209" y="58509"/>
                </a:lnTo>
                <a:lnTo>
                  <a:pt x="366548" y="78689"/>
                </a:lnTo>
                <a:lnTo>
                  <a:pt x="326514" y="101540"/>
                </a:lnTo>
                <a:lnTo>
                  <a:pt x="288221" y="126945"/>
                </a:lnTo>
                <a:lnTo>
                  <a:pt x="251785" y="154788"/>
                </a:lnTo>
                <a:lnTo>
                  <a:pt x="217324" y="184953"/>
                </a:lnTo>
                <a:lnTo>
                  <a:pt x="184953" y="217324"/>
                </a:lnTo>
                <a:lnTo>
                  <a:pt x="154788" y="251786"/>
                </a:lnTo>
                <a:lnTo>
                  <a:pt x="126945" y="288221"/>
                </a:lnTo>
                <a:lnTo>
                  <a:pt x="101540" y="326514"/>
                </a:lnTo>
                <a:lnTo>
                  <a:pt x="78689" y="366549"/>
                </a:lnTo>
                <a:lnTo>
                  <a:pt x="58509" y="408209"/>
                </a:lnTo>
                <a:lnTo>
                  <a:pt x="41114" y="451379"/>
                </a:lnTo>
                <a:lnTo>
                  <a:pt x="26622" y="495943"/>
                </a:lnTo>
                <a:lnTo>
                  <a:pt x="15149" y="541785"/>
                </a:lnTo>
                <a:lnTo>
                  <a:pt x="6810" y="588788"/>
                </a:lnTo>
                <a:lnTo>
                  <a:pt x="1721" y="636837"/>
                </a:lnTo>
                <a:lnTo>
                  <a:pt x="0" y="685815"/>
                </a:lnTo>
                <a:lnTo>
                  <a:pt x="0" y="3450678"/>
                </a:lnTo>
                <a:lnTo>
                  <a:pt x="1721" y="3499656"/>
                </a:lnTo>
                <a:lnTo>
                  <a:pt x="6810" y="3547705"/>
                </a:lnTo>
                <a:lnTo>
                  <a:pt x="15149" y="3594708"/>
                </a:lnTo>
                <a:lnTo>
                  <a:pt x="26622" y="3640550"/>
                </a:lnTo>
                <a:lnTo>
                  <a:pt x="41114" y="3685114"/>
                </a:lnTo>
                <a:lnTo>
                  <a:pt x="58509" y="3728284"/>
                </a:lnTo>
                <a:lnTo>
                  <a:pt x="78689" y="3769944"/>
                </a:lnTo>
                <a:lnTo>
                  <a:pt x="101540" y="3809979"/>
                </a:lnTo>
                <a:lnTo>
                  <a:pt x="126945" y="3848272"/>
                </a:lnTo>
                <a:lnTo>
                  <a:pt x="154788" y="3884707"/>
                </a:lnTo>
                <a:lnTo>
                  <a:pt x="184953" y="3919168"/>
                </a:lnTo>
                <a:lnTo>
                  <a:pt x="217324" y="3951540"/>
                </a:lnTo>
                <a:lnTo>
                  <a:pt x="251785" y="3981705"/>
                </a:lnTo>
                <a:lnTo>
                  <a:pt x="288221" y="4009548"/>
                </a:lnTo>
                <a:lnTo>
                  <a:pt x="326514" y="4034953"/>
                </a:lnTo>
                <a:lnTo>
                  <a:pt x="366548" y="4057803"/>
                </a:lnTo>
                <a:lnTo>
                  <a:pt x="408209" y="4077984"/>
                </a:lnTo>
                <a:lnTo>
                  <a:pt x="451379" y="4095378"/>
                </a:lnTo>
                <a:lnTo>
                  <a:pt x="495943" y="4109870"/>
                </a:lnTo>
                <a:lnTo>
                  <a:pt x="541785" y="4121344"/>
                </a:lnTo>
                <a:lnTo>
                  <a:pt x="588788" y="4129683"/>
                </a:lnTo>
                <a:lnTo>
                  <a:pt x="636837" y="4134771"/>
                </a:lnTo>
                <a:lnTo>
                  <a:pt x="685815" y="4136493"/>
                </a:lnTo>
                <a:lnTo>
                  <a:pt x="3428985" y="4136493"/>
                </a:lnTo>
                <a:lnTo>
                  <a:pt x="3477963" y="4134771"/>
                </a:lnTo>
                <a:lnTo>
                  <a:pt x="3526011" y="4129683"/>
                </a:lnTo>
                <a:lnTo>
                  <a:pt x="3573014" y="4121344"/>
                </a:lnTo>
                <a:lnTo>
                  <a:pt x="3618856" y="4109870"/>
                </a:lnTo>
                <a:lnTo>
                  <a:pt x="3663420" y="4095378"/>
                </a:lnTo>
                <a:lnTo>
                  <a:pt x="3706590" y="4077984"/>
                </a:lnTo>
                <a:lnTo>
                  <a:pt x="3748251" y="4057803"/>
                </a:lnTo>
                <a:lnTo>
                  <a:pt x="3788286" y="4034953"/>
                </a:lnTo>
                <a:lnTo>
                  <a:pt x="3826579" y="4009548"/>
                </a:lnTo>
                <a:lnTo>
                  <a:pt x="3863014" y="3981705"/>
                </a:lnTo>
                <a:lnTo>
                  <a:pt x="3897475" y="3951540"/>
                </a:lnTo>
                <a:lnTo>
                  <a:pt x="3929846" y="3919168"/>
                </a:lnTo>
                <a:lnTo>
                  <a:pt x="3960011" y="3884707"/>
                </a:lnTo>
                <a:lnTo>
                  <a:pt x="3987854" y="3848272"/>
                </a:lnTo>
                <a:lnTo>
                  <a:pt x="4013259" y="3809979"/>
                </a:lnTo>
                <a:lnTo>
                  <a:pt x="4036110" y="3769944"/>
                </a:lnTo>
                <a:lnTo>
                  <a:pt x="4056291" y="3728284"/>
                </a:lnTo>
                <a:lnTo>
                  <a:pt x="4073685" y="3685114"/>
                </a:lnTo>
                <a:lnTo>
                  <a:pt x="4088177" y="3640550"/>
                </a:lnTo>
                <a:lnTo>
                  <a:pt x="4099650" y="3594708"/>
                </a:lnTo>
                <a:lnTo>
                  <a:pt x="4107989" y="3547705"/>
                </a:lnTo>
                <a:lnTo>
                  <a:pt x="4113078" y="3499656"/>
                </a:lnTo>
                <a:lnTo>
                  <a:pt x="4114800" y="3450678"/>
                </a:lnTo>
                <a:lnTo>
                  <a:pt x="4114800" y="685815"/>
                </a:lnTo>
                <a:lnTo>
                  <a:pt x="4113078" y="636837"/>
                </a:lnTo>
                <a:lnTo>
                  <a:pt x="4107989" y="588788"/>
                </a:lnTo>
                <a:lnTo>
                  <a:pt x="4099650" y="541785"/>
                </a:lnTo>
                <a:lnTo>
                  <a:pt x="4088177" y="495943"/>
                </a:lnTo>
                <a:lnTo>
                  <a:pt x="4073685" y="451379"/>
                </a:lnTo>
                <a:lnTo>
                  <a:pt x="4056291" y="408209"/>
                </a:lnTo>
                <a:lnTo>
                  <a:pt x="4036110" y="366549"/>
                </a:lnTo>
                <a:lnTo>
                  <a:pt x="4013259" y="326514"/>
                </a:lnTo>
                <a:lnTo>
                  <a:pt x="3987854" y="288221"/>
                </a:lnTo>
                <a:lnTo>
                  <a:pt x="3960011" y="251786"/>
                </a:lnTo>
                <a:lnTo>
                  <a:pt x="3929846" y="217324"/>
                </a:lnTo>
                <a:lnTo>
                  <a:pt x="3897475" y="184953"/>
                </a:lnTo>
                <a:lnTo>
                  <a:pt x="3863014" y="154788"/>
                </a:lnTo>
                <a:lnTo>
                  <a:pt x="3826579" y="126945"/>
                </a:lnTo>
                <a:lnTo>
                  <a:pt x="3788286" y="101540"/>
                </a:lnTo>
                <a:lnTo>
                  <a:pt x="3748251" y="78689"/>
                </a:lnTo>
                <a:lnTo>
                  <a:pt x="3706590" y="58509"/>
                </a:lnTo>
                <a:lnTo>
                  <a:pt x="3663420" y="41114"/>
                </a:lnTo>
                <a:lnTo>
                  <a:pt x="3618856" y="26623"/>
                </a:lnTo>
                <a:lnTo>
                  <a:pt x="3573014" y="15149"/>
                </a:lnTo>
                <a:lnTo>
                  <a:pt x="3526011" y="6810"/>
                </a:lnTo>
                <a:lnTo>
                  <a:pt x="3477963" y="1721"/>
                </a:lnTo>
                <a:lnTo>
                  <a:pt x="3428985" y="0"/>
                </a:lnTo>
                <a:close/>
              </a:path>
            </a:pathLst>
          </a:custGeom>
          <a:solidFill>
            <a:srgbClr val="DAE3F3">
              <a:alpha val="341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8569" y="5352241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29">
                <a:moveTo>
                  <a:pt x="76200" y="114299"/>
                </a:moveTo>
                <a:lnTo>
                  <a:pt x="38100" y="114299"/>
                </a:lnTo>
                <a:lnTo>
                  <a:pt x="38098" y="557216"/>
                </a:lnTo>
                <a:lnTo>
                  <a:pt x="76198" y="557216"/>
                </a:lnTo>
                <a:lnTo>
                  <a:pt x="76200" y="114299"/>
                </a:lnTo>
                <a:close/>
              </a:path>
              <a:path w="114300" h="557529">
                <a:moveTo>
                  <a:pt x="57150" y="0"/>
                </a:moveTo>
                <a:lnTo>
                  <a:pt x="0" y="114299"/>
                </a:lnTo>
                <a:lnTo>
                  <a:pt x="114300" y="114299"/>
                </a:lnTo>
                <a:lnTo>
                  <a:pt x="571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6095" y="4770582"/>
            <a:ext cx="3739515" cy="581660"/>
          </a:xfrm>
          <a:custGeom>
            <a:avLst/>
            <a:gdLst/>
            <a:ahLst/>
            <a:cxnLst/>
            <a:rect l="l" t="t" r="r" b="b"/>
            <a:pathLst>
              <a:path w="3739515" h="581660">
                <a:moveTo>
                  <a:pt x="3642298" y="0"/>
                </a:moveTo>
                <a:lnTo>
                  <a:pt x="96944" y="0"/>
                </a:lnTo>
                <a:lnTo>
                  <a:pt x="59209" y="7618"/>
                </a:lnTo>
                <a:lnTo>
                  <a:pt x="28394" y="28394"/>
                </a:lnTo>
                <a:lnTo>
                  <a:pt x="7618" y="59210"/>
                </a:lnTo>
                <a:lnTo>
                  <a:pt x="0" y="96945"/>
                </a:lnTo>
                <a:lnTo>
                  <a:pt x="0" y="484713"/>
                </a:lnTo>
                <a:lnTo>
                  <a:pt x="7618" y="522449"/>
                </a:lnTo>
                <a:lnTo>
                  <a:pt x="28394" y="553264"/>
                </a:lnTo>
                <a:lnTo>
                  <a:pt x="59209" y="574040"/>
                </a:lnTo>
                <a:lnTo>
                  <a:pt x="96944" y="581658"/>
                </a:lnTo>
                <a:lnTo>
                  <a:pt x="3642298" y="581658"/>
                </a:lnTo>
                <a:lnTo>
                  <a:pt x="3680033" y="574040"/>
                </a:lnTo>
                <a:lnTo>
                  <a:pt x="3710848" y="553264"/>
                </a:lnTo>
                <a:lnTo>
                  <a:pt x="3731625" y="522449"/>
                </a:lnTo>
                <a:lnTo>
                  <a:pt x="3739243" y="484713"/>
                </a:lnTo>
                <a:lnTo>
                  <a:pt x="3739243" y="96945"/>
                </a:lnTo>
                <a:lnTo>
                  <a:pt x="3731625" y="59210"/>
                </a:lnTo>
                <a:lnTo>
                  <a:pt x="3710848" y="28394"/>
                </a:lnTo>
                <a:lnTo>
                  <a:pt x="3680033" y="7618"/>
                </a:lnTo>
                <a:lnTo>
                  <a:pt x="3642298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6095" y="4770582"/>
            <a:ext cx="3739515" cy="581660"/>
          </a:xfrm>
          <a:custGeom>
            <a:avLst/>
            <a:gdLst/>
            <a:ahLst/>
            <a:cxnLst/>
            <a:rect l="l" t="t" r="r" b="b"/>
            <a:pathLst>
              <a:path w="3739515" h="581660">
                <a:moveTo>
                  <a:pt x="0" y="96945"/>
                </a:moveTo>
                <a:lnTo>
                  <a:pt x="7618" y="59209"/>
                </a:lnTo>
                <a:lnTo>
                  <a:pt x="28394" y="28394"/>
                </a:lnTo>
                <a:lnTo>
                  <a:pt x="59209" y="7618"/>
                </a:lnTo>
                <a:lnTo>
                  <a:pt x="96944" y="0"/>
                </a:lnTo>
                <a:lnTo>
                  <a:pt x="3642298" y="0"/>
                </a:lnTo>
                <a:lnTo>
                  <a:pt x="3680033" y="7618"/>
                </a:lnTo>
                <a:lnTo>
                  <a:pt x="3710848" y="28394"/>
                </a:lnTo>
                <a:lnTo>
                  <a:pt x="3731624" y="59209"/>
                </a:lnTo>
                <a:lnTo>
                  <a:pt x="3739243" y="96945"/>
                </a:lnTo>
                <a:lnTo>
                  <a:pt x="3739243" y="484713"/>
                </a:lnTo>
                <a:lnTo>
                  <a:pt x="3731624" y="522448"/>
                </a:lnTo>
                <a:lnTo>
                  <a:pt x="3710848" y="553263"/>
                </a:lnTo>
                <a:lnTo>
                  <a:pt x="3680033" y="574039"/>
                </a:lnTo>
                <a:lnTo>
                  <a:pt x="3642298" y="581658"/>
                </a:lnTo>
                <a:lnTo>
                  <a:pt x="96944" y="581658"/>
                </a:lnTo>
                <a:lnTo>
                  <a:pt x="59209" y="574039"/>
                </a:lnTo>
                <a:lnTo>
                  <a:pt x="28394" y="553263"/>
                </a:lnTo>
                <a:lnTo>
                  <a:pt x="7618" y="522448"/>
                </a:lnTo>
                <a:lnTo>
                  <a:pt x="0" y="484713"/>
                </a:lnTo>
                <a:lnTo>
                  <a:pt x="0" y="96945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1780" y="3729735"/>
            <a:ext cx="3739515" cy="581660"/>
          </a:xfrm>
          <a:custGeom>
            <a:avLst/>
            <a:gdLst/>
            <a:ahLst/>
            <a:cxnLst/>
            <a:rect l="l" t="t" r="r" b="b"/>
            <a:pathLst>
              <a:path w="3739515" h="581660">
                <a:moveTo>
                  <a:pt x="3642297" y="0"/>
                </a:moveTo>
                <a:lnTo>
                  <a:pt x="96944" y="0"/>
                </a:lnTo>
                <a:lnTo>
                  <a:pt x="59209" y="7618"/>
                </a:lnTo>
                <a:lnTo>
                  <a:pt x="28394" y="28394"/>
                </a:lnTo>
                <a:lnTo>
                  <a:pt x="7618" y="59209"/>
                </a:lnTo>
                <a:lnTo>
                  <a:pt x="0" y="96945"/>
                </a:lnTo>
                <a:lnTo>
                  <a:pt x="0" y="484713"/>
                </a:lnTo>
                <a:lnTo>
                  <a:pt x="7618" y="522448"/>
                </a:lnTo>
                <a:lnTo>
                  <a:pt x="28394" y="553263"/>
                </a:lnTo>
                <a:lnTo>
                  <a:pt x="59209" y="574039"/>
                </a:lnTo>
                <a:lnTo>
                  <a:pt x="96944" y="581657"/>
                </a:lnTo>
                <a:lnTo>
                  <a:pt x="3642297" y="581657"/>
                </a:lnTo>
                <a:lnTo>
                  <a:pt x="3680033" y="574039"/>
                </a:lnTo>
                <a:lnTo>
                  <a:pt x="3710848" y="553263"/>
                </a:lnTo>
                <a:lnTo>
                  <a:pt x="3731624" y="522448"/>
                </a:lnTo>
                <a:lnTo>
                  <a:pt x="3739243" y="484713"/>
                </a:lnTo>
                <a:lnTo>
                  <a:pt x="3739243" y="96945"/>
                </a:lnTo>
                <a:lnTo>
                  <a:pt x="3731624" y="59209"/>
                </a:lnTo>
                <a:lnTo>
                  <a:pt x="3710848" y="28394"/>
                </a:lnTo>
                <a:lnTo>
                  <a:pt x="3680033" y="7618"/>
                </a:lnTo>
                <a:lnTo>
                  <a:pt x="3642297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1780" y="3729735"/>
            <a:ext cx="3739515" cy="581660"/>
          </a:xfrm>
          <a:custGeom>
            <a:avLst/>
            <a:gdLst/>
            <a:ahLst/>
            <a:cxnLst/>
            <a:rect l="l" t="t" r="r" b="b"/>
            <a:pathLst>
              <a:path w="3739515" h="581660">
                <a:moveTo>
                  <a:pt x="0" y="96945"/>
                </a:moveTo>
                <a:lnTo>
                  <a:pt x="7618" y="59209"/>
                </a:lnTo>
                <a:lnTo>
                  <a:pt x="28394" y="28394"/>
                </a:lnTo>
                <a:lnTo>
                  <a:pt x="59209" y="7618"/>
                </a:lnTo>
                <a:lnTo>
                  <a:pt x="96944" y="0"/>
                </a:lnTo>
                <a:lnTo>
                  <a:pt x="3642298" y="0"/>
                </a:lnTo>
                <a:lnTo>
                  <a:pt x="3680033" y="7618"/>
                </a:lnTo>
                <a:lnTo>
                  <a:pt x="3710848" y="28394"/>
                </a:lnTo>
                <a:lnTo>
                  <a:pt x="3731624" y="59209"/>
                </a:lnTo>
                <a:lnTo>
                  <a:pt x="3739243" y="96945"/>
                </a:lnTo>
                <a:lnTo>
                  <a:pt x="3739243" y="484713"/>
                </a:lnTo>
                <a:lnTo>
                  <a:pt x="3731624" y="522448"/>
                </a:lnTo>
                <a:lnTo>
                  <a:pt x="3710848" y="553263"/>
                </a:lnTo>
                <a:lnTo>
                  <a:pt x="3680033" y="574039"/>
                </a:lnTo>
                <a:lnTo>
                  <a:pt x="3642298" y="581658"/>
                </a:lnTo>
                <a:lnTo>
                  <a:pt x="96944" y="581658"/>
                </a:lnTo>
                <a:lnTo>
                  <a:pt x="59209" y="574039"/>
                </a:lnTo>
                <a:lnTo>
                  <a:pt x="28394" y="553263"/>
                </a:lnTo>
                <a:lnTo>
                  <a:pt x="7618" y="522448"/>
                </a:lnTo>
                <a:lnTo>
                  <a:pt x="0" y="484713"/>
                </a:lnTo>
                <a:lnTo>
                  <a:pt x="0" y="96945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47471" y="3682744"/>
            <a:ext cx="1962150" cy="161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Block</a:t>
            </a:r>
            <a:r>
              <a:rPr sz="3600" b="1" spc="-100" dirty="0">
                <a:solidFill>
                  <a:srgbClr val="2F5597"/>
                </a:solidFill>
                <a:latin typeface="Courier New"/>
                <a:cs typeface="Courier New"/>
              </a:rPr>
              <a:t> </a:t>
            </a: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2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Courier New"/>
              <a:cs typeface="Courier New"/>
            </a:endParaRPr>
          </a:p>
          <a:p>
            <a:pPr marL="26670">
              <a:lnSpc>
                <a:spcPct val="100000"/>
              </a:lnSpc>
              <a:spcBef>
                <a:spcPts val="5"/>
              </a:spcBef>
            </a:pP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Block</a:t>
            </a:r>
            <a:r>
              <a:rPr sz="3600" b="1" spc="-100" dirty="0">
                <a:solidFill>
                  <a:srgbClr val="2F5597"/>
                </a:solidFill>
                <a:latin typeface="Courier New"/>
                <a:cs typeface="Courier New"/>
              </a:rPr>
              <a:t> </a:t>
            </a: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1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64615" y="4345152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4">
                <a:moveTo>
                  <a:pt x="76199" y="114360"/>
                </a:moveTo>
                <a:lnTo>
                  <a:pt x="38098" y="114360"/>
                </a:lnTo>
                <a:lnTo>
                  <a:pt x="39152" y="445871"/>
                </a:lnTo>
                <a:lnTo>
                  <a:pt x="77251" y="445750"/>
                </a:lnTo>
                <a:lnTo>
                  <a:pt x="76199" y="114360"/>
                </a:lnTo>
                <a:close/>
              </a:path>
              <a:path w="114300" h="446404">
                <a:moveTo>
                  <a:pt x="56785" y="0"/>
                </a:moveTo>
                <a:lnTo>
                  <a:pt x="0" y="114481"/>
                </a:lnTo>
                <a:lnTo>
                  <a:pt x="76199" y="114360"/>
                </a:lnTo>
                <a:lnTo>
                  <a:pt x="114298" y="114118"/>
                </a:lnTo>
                <a:lnTo>
                  <a:pt x="5678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3650" y="3273385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4">
                <a:moveTo>
                  <a:pt x="76200" y="114359"/>
                </a:moveTo>
                <a:lnTo>
                  <a:pt x="38100" y="114359"/>
                </a:lnTo>
                <a:lnTo>
                  <a:pt x="39152" y="445871"/>
                </a:lnTo>
                <a:lnTo>
                  <a:pt x="77252" y="445750"/>
                </a:lnTo>
                <a:lnTo>
                  <a:pt x="76200" y="114359"/>
                </a:lnTo>
                <a:close/>
              </a:path>
              <a:path w="114300" h="446404">
                <a:moveTo>
                  <a:pt x="56786" y="0"/>
                </a:moveTo>
                <a:lnTo>
                  <a:pt x="0" y="114481"/>
                </a:lnTo>
                <a:lnTo>
                  <a:pt x="76200" y="114359"/>
                </a:lnTo>
                <a:lnTo>
                  <a:pt x="114298" y="114118"/>
                </a:lnTo>
                <a:lnTo>
                  <a:pt x="5678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75213" y="2859990"/>
            <a:ext cx="1873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140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873651" y="131726"/>
            <a:ext cx="71005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Transformer’s</a:t>
            </a:r>
            <a:r>
              <a:rPr spc="210" dirty="0"/>
              <a:t> </a:t>
            </a:r>
            <a:r>
              <a:rPr spc="240" dirty="0"/>
              <a:t>Encoder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933261" y="1592560"/>
            <a:ext cx="4254500" cy="4903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4430">
              <a:lnSpc>
                <a:spcPts val="2765"/>
              </a:lnSpc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95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 indent="956944">
              <a:lnSpc>
                <a:spcPts val="9850"/>
              </a:lnSpc>
              <a:spcBef>
                <a:spcPts val="819"/>
              </a:spcBef>
            </a:pPr>
            <a:r>
              <a:rPr sz="2800" b="1" spc="-10" dirty="0">
                <a:latin typeface="Courier New"/>
                <a:cs typeface="Courier New"/>
              </a:rPr>
              <a:t>Dense Layer  Self-Attention</a:t>
            </a:r>
            <a:r>
              <a:rPr sz="2800" b="1" spc="-105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Layer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Courier New"/>
              <a:cs typeface="Courier New"/>
            </a:endParaRPr>
          </a:p>
          <a:p>
            <a:pPr marL="119316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95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"/>
              <a:cs typeface="Arial"/>
            </a:endParaRPr>
          </a:p>
          <a:p>
            <a:pPr marL="55880">
              <a:lnSpc>
                <a:spcPct val="100000"/>
              </a:lnSpc>
            </a:pPr>
            <a:r>
              <a:rPr sz="3600" spc="-250" dirty="0">
                <a:solidFill>
                  <a:srgbClr val="4472C4"/>
                </a:solidFill>
                <a:latin typeface="Arial"/>
                <a:cs typeface="Arial"/>
              </a:rPr>
              <a:t>One </a:t>
            </a:r>
            <a:r>
              <a:rPr sz="3600" spc="-195" dirty="0">
                <a:solidFill>
                  <a:srgbClr val="4472C4"/>
                </a:solidFill>
                <a:latin typeface="Arial"/>
                <a:cs typeface="Arial"/>
              </a:rPr>
              <a:t>Block </a:t>
            </a:r>
            <a:r>
              <a:rPr sz="3600" spc="-5" dirty="0">
                <a:solidFill>
                  <a:srgbClr val="4472C4"/>
                </a:solidFill>
                <a:latin typeface="Arial"/>
                <a:cs typeface="Arial"/>
              </a:rPr>
              <a:t>of</a:t>
            </a:r>
            <a:r>
              <a:rPr sz="3600" spc="-16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3600" spc="-210" dirty="0">
                <a:solidFill>
                  <a:srgbClr val="4472C4"/>
                </a:solidFill>
                <a:latin typeface="Arial"/>
                <a:cs typeface="Arial"/>
              </a:rPr>
              <a:t>Encoder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35785" y="1338941"/>
            <a:ext cx="6156325" cy="5405120"/>
          </a:xfrm>
          <a:custGeom>
            <a:avLst/>
            <a:gdLst/>
            <a:ahLst/>
            <a:cxnLst/>
            <a:rect l="l" t="t" r="r" b="b"/>
            <a:pathLst>
              <a:path w="6156325" h="5405120">
                <a:moveTo>
                  <a:pt x="0" y="5404758"/>
                </a:moveTo>
                <a:lnTo>
                  <a:pt x="6156215" y="5404758"/>
                </a:lnTo>
                <a:lnTo>
                  <a:pt x="6156215" y="0"/>
                </a:lnTo>
                <a:lnTo>
                  <a:pt x="0" y="0"/>
                </a:lnTo>
                <a:lnTo>
                  <a:pt x="0" y="5404758"/>
                </a:lnTo>
                <a:close/>
              </a:path>
            </a:pathLst>
          </a:custGeom>
          <a:solidFill>
            <a:srgbClr val="FFFFFF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05531" y="5945852"/>
            <a:ext cx="1807210" cy="343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0"/>
              </a:lnSpc>
            </a:pPr>
            <a:r>
              <a:rPr sz="4200" spc="-1604" baseline="-20833" dirty="0">
                <a:latin typeface="Arial Unicode MS"/>
                <a:cs typeface="Arial Unicode MS"/>
              </a:rPr>
              <a:t>𝐗</a:t>
            </a:r>
            <a:r>
              <a:rPr sz="4200" spc="-60" baseline="-20833" dirty="0">
                <a:latin typeface="Arial Unicode MS"/>
                <a:cs typeface="Arial Unicode MS"/>
              </a:rPr>
              <a:t> </a:t>
            </a:r>
            <a:r>
              <a:rPr sz="4200" spc="307" baseline="-20833" dirty="0">
                <a:latin typeface="Arial Unicode MS"/>
                <a:cs typeface="Arial Unicode MS"/>
              </a:rPr>
              <a:t>∈</a:t>
            </a:r>
            <a:r>
              <a:rPr sz="4200" spc="-60" baseline="-20833" dirty="0">
                <a:latin typeface="Arial Unicode MS"/>
                <a:cs typeface="Arial Unicode MS"/>
              </a:rPr>
              <a:t> </a:t>
            </a:r>
            <a:r>
              <a:rPr sz="4200" spc="277" baseline="-20833" dirty="0">
                <a:latin typeface="Arial Unicode MS"/>
                <a:cs typeface="Arial Unicode MS"/>
              </a:rPr>
              <a:t>ℝ</a:t>
            </a:r>
            <a:r>
              <a:rPr lang="en-US" sz="2000" spc="185" baseline="-20833" dirty="0">
                <a:latin typeface="Arial Unicode MS"/>
                <a:cs typeface="Arial Unicode MS"/>
              </a:rPr>
              <a:t>512xm</a:t>
            </a:r>
            <a:endParaRPr sz="20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224474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3050" y="2352065"/>
            <a:ext cx="5263515" cy="2416175"/>
          </a:xfrm>
          <a:custGeom>
            <a:avLst/>
            <a:gdLst/>
            <a:ahLst/>
            <a:cxnLst/>
            <a:rect l="l" t="t" r="r" b="b"/>
            <a:pathLst>
              <a:path w="5263515" h="2416175">
                <a:moveTo>
                  <a:pt x="4860241" y="0"/>
                </a:moveTo>
                <a:lnTo>
                  <a:pt x="402653" y="0"/>
                </a:lnTo>
                <a:lnTo>
                  <a:pt x="355695" y="2708"/>
                </a:lnTo>
                <a:lnTo>
                  <a:pt x="310328" y="10634"/>
                </a:lnTo>
                <a:lnTo>
                  <a:pt x="266855" y="23474"/>
                </a:lnTo>
                <a:lnTo>
                  <a:pt x="225576" y="40926"/>
                </a:lnTo>
                <a:lnTo>
                  <a:pt x="186795" y="62688"/>
                </a:lnTo>
                <a:lnTo>
                  <a:pt x="150814" y="88459"/>
                </a:lnTo>
                <a:lnTo>
                  <a:pt x="117934" y="117935"/>
                </a:lnTo>
                <a:lnTo>
                  <a:pt x="88458" y="150815"/>
                </a:lnTo>
                <a:lnTo>
                  <a:pt x="62688" y="186796"/>
                </a:lnTo>
                <a:lnTo>
                  <a:pt x="40926" y="225578"/>
                </a:lnTo>
                <a:lnTo>
                  <a:pt x="23474" y="266856"/>
                </a:lnTo>
                <a:lnTo>
                  <a:pt x="10634" y="310330"/>
                </a:lnTo>
                <a:lnTo>
                  <a:pt x="2708" y="355697"/>
                </a:lnTo>
                <a:lnTo>
                  <a:pt x="0" y="402656"/>
                </a:lnTo>
                <a:lnTo>
                  <a:pt x="0" y="2013223"/>
                </a:lnTo>
                <a:lnTo>
                  <a:pt x="2708" y="2060181"/>
                </a:lnTo>
                <a:lnTo>
                  <a:pt x="10634" y="2105548"/>
                </a:lnTo>
                <a:lnTo>
                  <a:pt x="23474" y="2149022"/>
                </a:lnTo>
                <a:lnTo>
                  <a:pt x="40926" y="2190300"/>
                </a:lnTo>
                <a:lnTo>
                  <a:pt x="62688" y="2229082"/>
                </a:lnTo>
                <a:lnTo>
                  <a:pt x="88458" y="2265063"/>
                </a:lnTo>
                <a:lnTo>
                  <a:pt x="117934" y="2297943"/>
                </a:lnTo>
                <a:lnTo>
                  <a:pt x="150814" y="2327420"/>
                </a:lnTo>
                <a:lnTo>
                  <a:pt x="186795" y="2353190"/>
                </a:lnTo>
                <a:lnTo>
                  <a:pt x="225576" y="2374952"/>
                </a:lnTo>
                <a:lnTo>
                  <a:pt x="266855" y="2392404"/>
                </a:lnTo>
                <a:lnTo>
                  <a:pt x="310328" y="2405244"/>
                </a:lnTo>
                <a:lnTo>
                  <a:pt x="355695" y="2413170"/>
                </a:lnTo>
                <a:lnTo>
                  <a:pt x="402653" y="2415879"/>
                </a:lnTo>
                <a:lnTo>
                  <a:pt x="4860241" y="2415879"/>
                </a:lnTo>
                <a:lnTo>
                  <a:pt x="4907199" y="2413170"/>
                </a:lnTo>
                <a:lnTo>
                  <a:pt x="4952566" y="2405244"/>
                </a:lnTo>
                <a:lnTo>
                  <a:pt x="4996040" y="2392404"/>
                </a:lnTo>
                <a:lnTo>
                  <a:pt x="5037318" y="2374952"/>
                </a:lnTo>
                <a:lnTo>
                  <a:pt x="5076099" y="2353190"/>
                </a:lnTo>
                <a:lnTo>
                  <a:pt x="5112081" y="2327420"/>
                </a:lnTo>
                <a:lnTo>
                  <a:pt x="5144960" y="2297943"/>
                </a:lnTo>
                <a:lnTo>
                  <a:pt x="5174436" y="2265063"/>
                </a:lnTo>
                <a:lnTo>
                  <a:pt x="5200206" y="2229082"/>
                </a:lnTo>
                <a:lnTo>
                  <a:pt x="5221969" y="2190300"/>
                </a:lnTo>
                <a:lnTo>
                  <a:pt x="5239421" y="2149022"/>
                </a:lnTo>
                <a:lnTo>
                  <a:pt x="5252260" y="2105548"/>
                </a:lnTo>
                <a:lnTo>
                  <a:pt x="5260186" y="2060181"/>
                </a:lnTo>
                <a:lnTo>
                  <a:pt x="5262895" y="2013223"/>
                </a:lnTo>
                <a:lnTo>
                  <a:pt x="5262895" y="402656"/>
                </a:lnTo>
                <a:lnTo>
                  <a:pt x="5260186" y="355697"/>
                </a:lnTo>
                <a:lnTo>
                  <a:pt x="5252260" y="310330"/>
                </a:lnTo>
                <a:lnTo>
                  <a:pt x="5239421" y="266856"/>
                </a:lnTo>
                <a:lnTo>
                  <a:pt x="5221969" y="225578"/>
                </a:lnTo>
                <a:lnTo>
                  <a:pt x="5200206" y="186796"/>
                </a:lnTo>
                <a:lnTo>
                  <a:pt x="5174436" y="150815"/>
                </a:lnTo>
                <a:lnTo>
                  <a:pt x="5144960" y="117935"/>
                </a:lnTo>
                <a:lnTo>
                  <a:pt x="5112081" y="88459"/>
                </a:lnTo>
                <a:lnTo>
                  <a:pt x="5076099" y="62688"/>
                </a:lnTo>
                <a:lnTo>
                  <a:pt x="5037318" y="40926"/>
                </a:lnTo>
                <a:lnTo>
                  <a:pt x="4996040" y="23474"/>
                </a:lnTo>
                <a:lnTo>
                  <a:pt x="4952566" y="10634"/>
                </a:lnTo>
                <a:lnTo>
                  <a:pt x="4907199" y="2708"/>
                </a:lnTo>
                <a:lnTo>
                  <a:pt x="4860241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63050" y="2352065"/>
            <a:ext cx="5263515" cy="2416175"/>
          </a:xfrm>
          <a:custGeom>
            <a:avLst/>
            <a:gdLst/>
            <a:ahLst/>
            <a:cxnLst/>
            <a:rect l="l" t="t" r="r" b="b"/>
            <a:pathLst>
              <a:path w="5263515" h="2416175">
                <a:moveTo>
                  <a:pt x="0" y="402655"/>
                </a:moveTo>
                <a:lnTo>
                  <a:pt x="2708" y="355696"/>
                </a:lnTo>
                <a:lnTo>
                  <a:pt x="10634" y="310329"/>
                </a:lnTo>
                <a:lnTo>
                  <a:pt x="23474" y="266856"/>
                </a:lnTo>
                <a:lnTo>
                  <a:pt x="40926" y="225577"/>
                </a:lnTo>
                <a:lnTo>
                  <a:pt x="62688" y="186796"/>
                </a:lnTo>
                <a:lnTo>
                  <a:pt x="88458" y="150814"/>
                </a:lnTo>
                <a:lnTo>
                  <a:pt x="117934" y="117934"/>
                </a:lnTo>
                <a:lnTo>
                  <a:pt x="150814" y="88458"/>
                </a:lnTo>
                <a:lnTo>
                  <a:pt x="186796" y="62688"/>
                </a:lnTo>
                <a:lnTo>
                  <a:pt x="225577" y="40926"/>
                </a:lnTo>
                <a:lnTo>
                  <a:pt x="266855" y="23474"/>
                </a:lnTo>
                <a:lnTo>
                  <a:pt x="310329" y="10634"/>
                </a:lnTo>
                <a:lnTo>
                  <a:pt x="355696" y="2708"/>
                </a:lnTo>
                <a:lnTo>
                  <a:pt x="402654" y="0"/>
                </a:lnTo>
                <a:lnTo>
                  <a:pt x="4860242" y="0"/>
                </a:lnTo>
                <a:lnTo>
                  <a:pt x="4907200" y="2708"/>
                </a:lnTo>
                <a:lnTo>
                  <a:pt x="4952567" y="10634"/>
                </a:lnTo>
                <a:lnTo>
                  <a:pt x="4996040" y="23474"/>
                </a:lnTo>
                <a:lnTo>
                  <a:pt x="5037319" y="40926"/>
                </a:lnTo>
                <a:lnTo>
                  <a:pt x="5076100" y="62688"/>
                </a:lnTo>
                <a:lnTo>
                  <a:pt x="5112081" y="88458"/>
                </a:lnTo>
                <a:lnTo>
                  <a:pt x="5144961" y="117934"/>
                </a:lnTo>
                <a:lnTo>
                  <a:pt x="5174437" y="150814"/>
                </a:lnTo>
                <a:lnTo>
                  <a:pt x="5200207" y="186796"/>
                </a:lnTo>
                <a:lnTo>
                  <a:pt x="5221969" y="225577"/>
                </a:lnTo>
                <a:lnTo>
                  <a:pt x="5239421" y="266856"/>
                </a:lnTo>
                <a:lnTo>
                  <a:pt x="5252261" y="310329"/>
                </a:lnTo>
                <a:lnTo>
                  <a:pt x="5260187" y="355696"/>
                </a:lnTo>
                <a:lnTo>
                  <a:pt x="5262896" y="402655"/>
                </a:lnTo>
                <a:lnTo>
                  <a:pt x="5262896" y="2013223"/>
                </a:lnTo>
                <a:lnTo>
                  <a:pt x="5260187" y="2060181"/>
                </a:lnTo>
                <a:lnTo>
                  <a:pt x="5252261" y="2105548"/>
                </a:lnTo>
                <a:lnTo>
                  <a:pt x="5239421" y="2149021"/>
                </a:lnTo>
                <a:lnTo>
                  <a:pt x="5221969" y="2190300"/>
                </a:lnTo>
                <a:lnTo>
                  <a:pt x="5200207" y="2229081"/>
                </a:lnTo>
                <a:lnTo>
                  <a:pt x="5174437" y="2265063"/>
                </a:lnTo>
                <a:lnTo>
                  <a:pt x="5144961" y="2297943"/>
                </a:lnTo>
                <a:lnTo>
                  <a:pt x="5112081" y="2327419"/>
                </a:lnTo>
                <a:lnTo>
                  <a:pt x="5076100" y="2353189"/>
                </a:lnTo>
                <a:lnTo>
                  <a:pt x="5037319" y="2374951"/>
                </a:lnTo>
                <a:lnTo>
                  <a:pt x="4996040" y="2392403"/>
                </a:lnTo>
                <a:lnTo>
                  <a:pt x="4952567" y="2405243"/>
                </a:lnTo>
                <a:lnTo>
                  <a:pt x="4907200" y="2413169"/>
                </a:lnTo>
                <a:lnTo>
                  <a:pt x="4860242" y="2415878"/>
                </a:lnTo>
                <a:lnTo>
                  <a:pt x="402654" y="2415878"/>
                </a:lnTo>
                <a:lnTo>
                  <a:pt x="355696" y="2413169"/>
                </a:lnTo>
                <a:lnTo>
                  <a:pt x="310329" y="2405243"/>
                </a:lnTo>
                <a:lnTo>
                  <a:pt x="266855" y="2392403"/>
                </a:lnTo>
                <a:lnTo>
                  <a:pt x="225577" y="2374951"/>
                </a:lnTo>
                <a:lnTo>
                  <a:pt x="186796" y="2353189"/>
                </a:lnTo>
                <a:lnTo>
                  <a:pt x="150814" y="2327419"/>
                </a:lnTo>
                <a:lnTo>
                  <a:pt x="117934" y="2297943"/>
                </a:lnTo>
                <a:lnTo>
                  <a:pt x="88458" y="2265063"/>
                </a:lnTo>
                <a:lnTo>
                  <a:pt x="62688" y="2229081"/>
                </a:lnTo>
                <a:lnTo>
                  <a:pt x="40926" y="2190300"/>
                </a:lnTo>
                <a:lnTo>
                  <a:pt x="23474" y="2149021"/>
                </a:lnTo>
                <a:lnTo>
                  <a:pt x="10634" y="2105548"/>
                </a:lnTo>
                <a:lnTo>
                  <a:pt x="2708" y="2060181"/>
                </a:lnTo>
                <a:lnTo>
                  <a:pt x="0" y="2013223"/>
                </a:lnTo>
                <a:lnTo>
                  <a:pt x="0" y="402655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63905" y="51151"/>
            <a:ext cx="71005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Transformer’s</a:t>
            </a:r>
            <a:r>
              <a:rPr spc="210" dirty="0"/>
              <a:t> </a:t>
            </a:r>
            <a:r>
              <a:rPr spc="240" dirty="0"/>
              <a:t>Encoder</a:t>
            </a:r>
          </a:p>
        </p:txBody>
      </p:sp>
      <p:sp>
        <p:nvSpPr>
          <p:cNvPr id="5" name="object 5"/>
          <p:cNvSpPr/>
          <p:nvPr/>
        </p:nvSpPr>
        <p:spPr>
          <a:xfrm>
            <a:off x="6684704" y="3814190"/>
            <a:ext cx="4751705" cy="762635"/>
          </a:xfrm>
          <a:custGeom>
            <a:avLst/>
            <a:gdLst/>
            <a:ahLst/>
            <a:cxnLst/>
            <a:rect l="l" t="t" r="r" b="b"/>
            <a:pathLst>
              <a:path w="4751705" h="762635">
                <a:moveTo>
                  <a:pt x="4624608" y="0"/>
                </a:moveTo>
                <a:lnTo>
                  <a:pt x="127006" y="0"/>
                </a:lnTo>
                <a:lnTo>
                  <a:pt x="77569" y="9980"/>
                </a:lnTo>
                <a:lnTo>
                  <a:pt x="37199" y="37199"/>
                </a:lnTo>
                <a:lnTo>
                  <a:pt x="9980" y="77569"/>
                </a:lnTo>
                <a:lnTo>
                  <a:pt x="0" y="127006"/>
                </a:lnTo>
                <a:lnTo>
                  <a:pt x="0" y="635027"/>
                </a:lnTo>
                <a:lnTo>
                  <a:pt x="9980" y="684464"/>
                </a:lnTo>
                <a:lnTo>
                  <a:pt x="37199" y="724835"/>
                </a:lnTo>
                <a:lnTo>
                  <a:pt x="77569" y="752053"/>
                </a:lnTo>
                <a:lnTo>
                  <a:pt x="127006" y="762034"/>
                </a:lnTo>
                <a:lnTo>
                  <a:pt x="4624608" y="762034"/>
                </a:lnTo>
                <a:lnTo>
                  <a:pt x="4674044" y="752053"/>
                </a:lnTo>
                <a:lnTo>
                  <a:pt x="4714415" y="724835"/>
                </a:lnTo>
                <a:lnTo>
                  <a:pt x="4741633" y="684464"/>
                </a:lnTo>
                <a:lnTo>
                  <a:pt x="4751614" y="635027"/>
                </a:lnTo>
                <a:lnTo>
                  <a:pt x="4751614" y="127006"/>
                </a:lnTo>
                <a:lnTo>
                  <a:pt x="4741633" y="77569"/>
                </a:lnTo>
                <a:lnTo>
                  <a:pt x="4714415" y="37199"/>
                </a:lnTo>
                <a:lnTo>
                  <a:pt x="4674044" y="9980"/>
                </a:lnTo>
                <a:lnTo>
                  <a:pt x="462460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84704" y="2563836"/>
            <a:ext cx="4751705" cy="762635"/>
          </a:xfrm>
          <a:custGeom>
            <a:avLst/>
            <a:gdLst/>
            <a:ahLst/>
            <a:cxnLst/>
            <a:rect l="l" t="t" r="r" b="b"/>
            <a:pathLst>
              <a:path w="4751705" h="762635">
                <a:moveTo>
                  <a:pt x="4624608" y="0"/>
                </a:moveTo>
                <a:lnTo>
                  <a:pt x="127006" y="0"/>
                </a:lnTo>
                <a:lnTo>
                  <a:pt x="77569" y="9980"/>
                </a:lnTo>
                <a:lnTo>
                  <a:pt x="37199" y="37199"/>
                </a:lnTo>
                <a:lnTo>
                  <a:pt x="9980" y="77570"/>
                </a:lnTo>
                <a:lnTo>
                  <a:pt x="0" y="127007"/>
                </a:lnTo>
                <a:lnTo>
                  <a:pt x="0" y="635029"/>
                </a:lnTo>
                <a:lnTo>
                  <a:pt x="9980" y="684465"/>
                </a:lnTo>
                <a:lnTo>
                  <a:pt x="37199" y="724836"/>
                </a:lnTo>
                <a:lnTo>
                  <a:pt x="77569" y="752054"/>
                </a:lnTo>
                <a:lnTo>
                  <a:pt x="127006" y="762035"/>
                </a:lnTo>
                <a:lnTo>
                  <a:pt x="4624608" y="762035"/>
                </a:lnTo>
                <a:lnTo>
                  <a:pt x="4674044" y="752054"/>
                </a:lnTo>
                <a:lnTo>
                  <a:pt x="4714415" y="724836"/>
                </a:lnTo>
                <a:lnTo>
                  <a:pt x="4741633" y="684465"/>
                </a:lnTo>
                <a:lnTo>
                  <a:pt x="4751614" y="635029"/>
                </a:lnTo>
                <a:lnTo>
                  <a:pt x="4751614" y="127007"/>
                </a:lnTo>
                <a:lnTo>
                  <a:pt x="4741633" y="77570"/>
                </a:lnTo>
                <a:lnTo>
                  <a:pt x="4714415" y="37199"/>
                </a:lnTo>
                <a:lnTo>
                  <a:pt x="4674044" y="9980"/>
                </a:lnTo>
                <a:lnTo>
                  <a:pt x="462460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03361" y="4576225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29">
                <a:moveTo>
                  <a:pt x="76200" y="114300"/>
                </a:moveTo>
                <a:lnTo>
                  <a:pt x="38100" y="114300"/>
                </a:lnTo>
                <a:lnTo>
                  <a:pt x="38100" y="557217"/>
                </a:lnTo>
                <a:lnTo>
                  <a:pt x="76200" y="557217"/>
                </a:lnTo>
                <a:lnTo>
                  <a:pt x="76200" y="114300"/>
                </a:lnTo>
                <a:close/>
              </a:path>
              <a:path w="114300" h="557529">
                <a:moveTo>
                  <a:pt x="57151" y="0"/>
                </a:moveTo>
                <a:lnTo>
                  <a:pt x="0" y="114300"/>
                </a:lnTo>
                <a:lnTo>
                  <a:pt x="114300" y="114301"/>
                </a:lnTo>
                <a:lnTo>
                  <a:pt x="5715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5283" y="3350579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4">
                <a:moveTo>
                  <a:pt x="76199" y="114359"/>
                </a:moveTo>
                <a:lnTo>
                  <a:pt x="38098" y="114359"/>
                </a:lnTo>
                <a:lnTo>
                  <a:pt x="39152" y="445871"/>
                </a:lnTo>
                <a:lnTo>
                  <a:pt x="77251" y="445750"/>
                </a:lnTo>
                <a:lnTo>
                  <a:pt x="76199" y="114359"/>
                </a:lnTo>
                <a:close/>
              </a:path>
              <a:path w="114300" h="446404">
                <a:moveTo>
                  <a:pt x="56786" y="0"/>
                </a:moveTo>
                <a:lnTo>
                  <a:pt x="0" y="114481"/>
                </a:lnTo>
                <a:lnTo>
                  <a:pt x="76199" y="114359"/>
                </a:lnTo>
                <a:lnTo>
                  <a:pt x="114298" y="114118"/>
                </a:lnTo>
                <a:lnTo>
                  <a:pt x="5678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96943" y="2006620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30">
                <a:moveTo>
                  <a:pt x="76200" y="114300"/>
                </a:moveTo>
                <a:lnTo>
                  <a:pt x="38100" y="114300"/>
                </a:lnTo>
                <a:lnTo>
                  <a:pt x="38100" y="557216"/>
                </a:lnTo>
                <a:lnTo>
                  <a:pt x="76200" y="557216"/>
                </a:lnTo>
                <a:lnTo>
                  <a:pt x="76200" y="114300"/>
                </a:lnTo>
                <a:close/>
              </a:path>
              <a:path w="114300" h="557530">
                <a:moveTo>
                  <a:pt x="57151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1742" y="1469570"/>
            <a:ext cx="4114800" cy="4137025"/>
          </a:xfrm>
          <a:custGeom>
            <a:avLst/>
            <a:gdLst/>
            <a:ahLst/>
            <a:cxnLst/>
            <a:rect l="l" t="t" r="r" b="b"/>
            <a:pathLst>
              <a:path w="4114800" h="4137025">
                <a:moveTo>
                  <a:pt x="3428985" y="0"/>
                </a:moveTo>
                <a:lnTo>
                  <a:pt x="685815" y="0"/>
                </a:lnTo>
                <a:lnTo>
                  <a:pt x="636837" y="1721"/>
                </a:lnTo>
                <a:lnTo>
                  <a:pt x="588788" y="6810"/>
                </a:lnTo>
                <a:lnTo>
                  <a:pt x="541785" y="15149"/>
                </a:lnTo>
                <a:lnTo>
                  <a:pt x="495943" y="26623"/>
                </a:lnTo>
                <a:lnTo>
                  <a:pt x="451379" y="41114"/>
                </a:lnTo>
                <a:lnTo>
                  <a:pt x="408209" y="58509"/>
                </a:lnTo>
                <a:lnTo>
                  <a:pt x="366548" y="78689"/>
                </a:lnTo>
                <a:lnTo>
                  <a:pt x="326514" y="101540"/>
                </a:lnTo>
                <a:lnTo>
                  <a:pt x="288221" y="126945"/>
                </a:lnTo>
                <a:lnTo>
                  <a:pt x="251785" y="154788"/>
                </a:lnTo>
                <a:lnTo>
                  <a:pt x="217324" y="184953"/>
                </a:lnTo>
                <a:lnTo>
                  <a:pt x="184953" y="217324"/>
                </a:lnTo>
                <a:lnTo>
                  <a:pt x="154788" y="251786"/>
                </a:lnTo>
                <a:lnTo>
                  <a:pt x="126945" y="288221"/>
                </a:lnTo>
                <a:lnTo>
                  <a:pt x="101540" y="326514"/>
                </a:lnTo>
                <a:lnTo>
                  <a:pt x="78689" y="366549"/>
                </a:lnTo>
                <a:lnTo>
                  <a:pt x="58509" y="408209"/>
                </a:lnTo>
                <a:lnTo>
                  <a:pt x="41114" y="451379"/>
                </a:lnTo>
                <a:lnTo>
                  <a:pt x="26622" y="495943"/>
                </a:lnTo>
                <a:lnTo>
                  <a:pt x="15149" y="541785"/>
                </a:lnTo>
                <a:lnTo>
                  <a:pt x="6810" y="588788"/>
                </a:lnTo>
                <a:lnTo>
                  <a:pt x="1721" y="636837"/>
                </a:lnTo>
                <a:lnTo>
                  <a:pt x="0" y="685815"/>
                </a:lnTo>
                <a:lnTo>
                  <a:pt x="0" y="3450678"/>
                </a:lnTo>
                <a:lnTo>
                  <a:pt x="1721" y="3499656"/>
                </a:lnTo>
                <a:lnTo>
                  <a:pt x="6810" y="3547705"/>
                </a:lnTo>
                <a:lnTo>
                  <a:pt x="15149" y="3594708"/>
                </a:lnTo>
                <a:lnTo>
                  <a:pt x="26622" y="3640550"/>
                </a:lnTo>
                <a:lnTo>
                  <a:pt x="41114" y="3685114"/>
                </a:lnTo>
                <a:lnTo>
                  <a:pt x="58509" y="3728284"/>
                </a:lnTo>
                <a:lnTo>
                  <a:pt x="78689" y="3769944"/>
                </a:lnTo>
                <a:lnTo>
                  <a:pt x="101540" y="3809979"/>
                </a:lnTo>
                <a:lnTo>
                  <a:pt x="126945" y="3848272"/>
                </a:lnTo>
                <a:lnTo>
                  <a:pt x="154788" y="3884707"/>
                </a:lnTo>
                <a:lnTo>
                  <a:pt x="184953" y="3919168"/>
                </a:lnTo>
                <a:lnTo>
                  <a:pt x="217324" y="3951540"/>
                </a:lnTo>
                <a:lnTo>
                  <a:pt x="251785" y="3981705"/>
                </a:lnTo>
                <a:lnTo>
                  <a:pt x="288221" y="4009548"/>
                </a:lnTo>
                <a:lnTo>
                  <a:pt x="326514" y="4034953"/>
                </a:lnTo>
                <a:lnTo>
                  <a:pt x="366548" y="4057803"/>
                </a:lnTo>
                <a:lnTo>
                  <a:pt x="408209" y="4077984"/>
                </a:lnTo>
                <a:lnTo>
                  <a:pt x="451379" y="4095378"/>
                </a:lnTo>
                <a:lnTo>
                  <a:pt x="495943" y="4109870"/>
                </a:lnTo>
                <a:lnTo>
                  <a:pt x="541785" y="4121344"/>
                </a:lnTo>
                <a:lnTo>
                  <a:pt x="588788" y="4129683"/>
                </a:lnTo>
                <a:lnTo>
                  <a:pt x="636837" y="4134771"/>
                </a:lnTo>
                <a:lnTo>
                  <a:pt x="685815" y="4136493"/>
                </a:lnTo>
                <a:lnTo>
                  <a:pt x="3428985" y="4136493"/>
                </a:lnTo>
                <a:lnTo>
                  <a:pt x="3477963" y="4134771"/>
                </a:lnTo>
                <a:lnTo>
                  <a:pt x="3526011" y="4129683"/>
                </a:lnTo>
                <a:lnTo>
                  <a:pt x="3573014" y="4121344"/>
                </a:lnTo>
                <a:lnTo>
                  <a:pt x="3618856" y="4109870"/>
                </a:lnTo>
                <a:lnTo>
                  <a:pt x="3663420" y="4095378"/>
                </a:lnTo>
                <a:lnTo>
                  <a:pt x="3706590" y="4077984"/>
                </a:lnTo>
                <a:lnTo>
                  <a:pt x="3748251" y="4057803"/>
                </a:lnTo>
                <a:lnTo>
                  <a:pt x="3788286" y="4034953"/>
                </a:lnTo>
                <a:lnTo>
                  <a:pt x="3826579" y="4009548"/>
                </a:lnTo>
                <a:lnTo>
                  <a:pt x="3863014" y="3981705"/>
                </a:lnTo>
                <a:lnTo>
                  <a:pt x="3897475" y="3951540"/>
                </a:lnTo>
                <a:lnTo>
                  <a:pt x="3929846" y="3919168"/>
                </a:lnTo>
                <a:lnTo>
                  <a:pt x="3960011" y="3884707"/>
                </a:lnTo>
                <a:lnTo>
                  <a:pt x="3987854" y="3848272"/>
                </a:lnTo>
                <a:lnTo>
                  <a:pt x="4013259" y="3809979"/>
                </a:lnTo>
                <a:lnTo>
                  <a:pt x="4036110" y="3769944"/>
                </a:lnTo>
                <a:lnTo>
                  <a:pt x="4056291" y="3728284"/>
                </a:lnTo>
                <a:lnTo>
                  <a:pt x="4073685" y="3685114"/>
                </a:lnTo>
                <a:lnTo>
                  <a:pt x="4088177" y="3640550"/>
                </a:lnTo>
                <a:lnTo>
                  <a:pt x="4099650" y="3594708"/>
                </a:lnTo>
                <a:lnTo>
                  <a:pt x="4107989" y="3547705"/>
                </a:lnTo>
                <a:lnTo>
                  <a:pt x="4113078" y="3499656"/>
                </a:lnTo>
                <a:lnTo>
                  <a:pt x="4114800" y="3450678"/>
                </a:lnTo>
                <a:lnTo>
                  <a:pt x="4114800" y="685815"/>
                </a:lnTo>
                <a:lnTo>
                  <a:pt x="4113078" y="636837"/>
                </a:lnTo>
                <a:lnTo>
                  <a:pt x="4107989" y="588788"/>
                </a:lnTo>
                <a:lnTo>
                  <a:pt x="4099650" y="541785"/>
                </a:lnTo>
                <a:lnTo>
                  <a:pt x="4088177" y="495943"/>
                </a:lnTo>
                <a:lnTo>
                  <a:pt x="4073685" y="451379"/>
                </a:lnTo>
                <a:lnTo>
                  <a:pt x="4056291" y="408209"/>
                </a:lnTo>
                <a:lnTo>
                  <a:pt x="4036110" y="366549"/>
                </a:lnTo>
                <a:lnTo>
                  <a:pt x="4013259" y="326514"/>
                </a:lnTo>
                <a:lnTo>
                  <a:pt x="3987854" y="288221"/>
                </a:lnTo>
                <a:lnTo>
                  <a:pt x="3960011" y="251786"/>
                </a:lnTo>
                <a:lnTo>
                  <a:pt x="3929846" y="217324"/>
                </a:lnTo>
                <a:lnTo>
                  <a:pt x="3897475" y="184953"/>
                </a:lnTo>
                <a:lnTo>
                  <a:pt x="3863014" y="154788"/>
                </a:lnTo>
                <a:lnTo>
                  <a:pt x="3826579" y="126945"/>
                </a:lnTo>
                <a:lnTo>
                  <a:pt x="3788286" y="101540"/>
                </a:lnTo>
                <a:lnTo>
                  <a:pt x="3748251" y="78689"/>
                </a:lnTo>
                <a:lnTo>
                  <a:pt x="3706590" y="58509"/>
                </a:lnTo>
                <a:lnTo>
                  <a:pt x="3663420" y="41114"/>
                </a:lnTo>
                <a:lnTo>
                  <a:pt x="3618856" y="26623"/>
                </a:lnTo>
                <a:lnTo>
                  <a:pt x="3573014" y="15149"/>
                </a:lnTo>
                <a:lnTo>
                  <a:pt x="3526011" y="6810"/>
                </a:lnTo>
                <a:lnTo>
                  <a:pt x="3477963" y="1721"/>
                </a:lnTo>
                <a:lnTo>
                  <a:pt x="3428985" y="0"/>
                </a:lnTo>
                <a:close/>
              </a:path>
            </a:pathLst>
          </a:custGeom>
          <a:solidFill>
            <a:srgbClr val="DAE3F3">
              <a:alpha val="341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78569" y="5352241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29">
                <a:moveTo>
                  <a:pt x="76200" y="114299"/>
                </a:moveTo>
                <a:lnTo>
                  <a:pt x="38100" y="114299"/>
                </a:lnTo>
                <a:lnTo>
                  <a:pt x="38098" y="557216"/>
                </a:lnTo>
                <a:lnTo>
                  <a:pt x="76198" y="557216"/>
                </a:lnTo>
                <a:lnTo>
                  <a:pt x="76200" y="114299"/>
                </a:lnTo>
                <a:close/>
              </a:path>
              <a:path w="114300" h="557529">
                <a:moveTo>
                  <a:pt x="57150" y="0"/>
                </a:moveTo>
                <a:lnTo>
                  <a:pt x="0" y="114299"/>
                </a:lnTo>
                <a:lnTo>
                  <a:pt x="114300" y="114299"/>
                </a:lnTo>
                <a:lnTo>
                  <a:pt x="571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6095" y="4770582"/>
            <a:ext cx="3739515" cy="581660"/>
          </a:xfrm>
          <a:custGeom>
            <a:avLst/>
            <a:gdLst/>
            <a:ahLst/>
            <a:cxnLst/>
            <a:rect l="l" t="t" r="r" b="b"/>
            <a:pathLst>
              <a:path w="3739515" h="581660">
                <a:moveTo>
                  <a:pt x="3642298" y="0"/>
                </a:moveTo>
                <a:lnTo>
                  <a:pt x="96944" y="0"/>
                </a:lnTo>
                <a:lnTo>
                  <a:pt x="59209" y="7618"/>
                </a:lnTo>
                <a:lnTo>
                  <a:pt x="28394" y="28394"/>
                </a:lnTo>
                <a:lnTo>
                  <a:pt x="7618" y="59210"/>
                </a:lnTo>
                <a:lnTo>
                  <a:pt x="0" y="96945"/>
                </a:lnTo>
                <a:lnTo>
                  <a:pt x="0" y="484713"/>
                </a:lnTo>
                <a:lnTo>
                  <a:pt x="7618" y="522449"/>
                </a:lnTo>
                <a:lnTo>
                  <a:pt x="28394" y="553264"/>
                </a:lnTo>
                <a:lnTo>
                  <a:pt x="59209" y="574040"/>
                </a:lnTo>
                <a:lnTo>
                  <a:pt x="96944" y="581658"/>
                </a:lnTo>
                <a:lnTo>
                  <a:pt x="3642298" y="581658"/>
                </a:lnTo>
                <a:lnTo>
                  <a:pt x="3680033" y="574040"/>
                </a:lnTo>
                <a:lnTo>
                  <a:pt x="3710848" y="553264"/>
                </a:lnTo>
                <a:lnTo>
                  <a:pt x="3731625" y="522449"/>
                </a:lnTo>
                <a:lnTo>
                  <a:pt x="3739243" y="484713"/>
                </a:lnTo>
                <a:lnTo>
                  <a:pt x="3739243" y="96945"/>
                </a:lnTo>
                <a:lnTo>
                  <a:pt x="3731625" y="59210"/>
                </a:lnTo>
                <a:lnTo>
                  <a:pt x="3710848" y="28394"/>
                </a:lnTo>
                <a:lnTo>
                  <a:pt x="3680033" y="7618"/>
                </a:lnTo>
                <a:lnTo>
                  <a:pt x="3642298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6095" y="4770582"/>
            <a:ext cx="3739515" cy="581660"/>
          </a:xfrm>
          <a:custGeom>
            <a:avLst/>
            <a:gdLst/>
            <a:ahLst/>
            <a:cxnLst/>
            <a:rect l="l" t="t" r="r" b="b"/>
            <a:pathLst>
              <a:path w="3739515" h="581660">
                <a:moveTo>
                  <a:pt x="0" y="96945"/>
                </a:moveTo>
                <a:lnTo>
                  <a:pt x="7618" y="59209"/>
                </a:lnTo>
                <a:lnTo>
                  <a:pt x="28394" y="28394"/>
                </a:lnTo>
                <a:lnTo>
                  <a:pt x="59209" y="7618"/>
                </a:lnTo>
                <a:lnTo>
                  <a:pt x="96944" y="0"/>
                </a:lnTo>
                <a:lnTo>
                  <a:pt x="3642298" y="0"/>
                </a:lnTo>
                <a:lnTo>
                  <a:pt x="3680033" y="7618"/>
                </a:lnTo>
                <a:lnTo>
                  <a:pt x="3710848" y="28394"/>
                </a:lnTo>
                <a:lnTo>
                  <a:pt x="3731624" y="59209"/>
                </a:lnTo>
                <a:lnTo>
                  <a:pt x="3739243" y="96945"/>
                </a:lnTo>
                <a:lnTo>
                  <a:pt x="3739243" y="484713"/>
                </a:lnTo>
                <a:lnTo>
                  <a:pt x="3731624" y="522448"/>
                </a:lnTo>
                <a:lnTo>
                  <a:pt x="3710848" y="553263"/>
                </a:lnTo>
                <a:lnTo>
                  <a:pt x="3680033" y="574039"/>
                </a:lnTo>
                <a:lnTo>
                  <a:pt x="3642298" y="581658"/>
                </a:lnTo>
                <a:lnTo>
                  <a:pt x="96944" y="581658"/>
                </a:lnTo>
                <a:lnTo>
                  <a:pt x="59209" y="574039"/>
                </a:lnTo>
                <a:lnTo>
                  <a:pt x="28394" y="553263"/>
                </a:lnTo>
                <a:lnTo>
                  <a:pt x="7618" y="522448"/>
                </a:lnTo>
                <a:lnTo>
                  <a:pt x="0" y="484713"/>
                </a:lnTo>
                <a:lnTo>
                  <a:pt x="0" y="96945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8565" y="1158036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30">
                <a:moveTo>
                  <a:pt x="76200" y="114300"/>
                </a:moveTo>
                <a:lnTo>
                  <a:pt x="38100" y="114300"/>
                </a:lnTo>
                <a:lnTo>
                  <a:pt x="38100" y="557217"/>
                </a:lnTo>
                <a:lnTo>
                  <a:pt x="76200" y="557217"/>
                </a:lnTo>
                <a:lnTo>
                  <a:pt x="76200" y="114300"/>
                </a:lnTo>
                <a:close/>
              </a:path>
              <a:path w="114300" h="55753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1779" y="1678401"/>
            <a:ext cx="3739515" cy="638810"/>
          </a:xfrm>
          <a:custGeom>
            <a:avLst/>
            <a:gdLst/>
            <a:ahLst/>
            <a:cxnLst/>
            <a:rect l="l" t="t" r="r" b="b"/>
            <a:pathLst>
              <a:path w="3739515" h="638810">
                <a:moveTo>
                  <a:pt x="3632836" y="0"/>
                </a:moveTo>
                <a:lnTo>
                  <a:pt x="106407" y="0"/>
                </a:lnTo>
                <a:lnTo>
                  <a:pt x="64988" y="8362"/>
                </a:lnTo>
                <a:lnTo>
                  <a:pt x="31166" y="31165"/>
                </a:lnTo>
                <a:lnTo>
                  <a:pt x="8362" y="64988"/>
                </a:lnTo>
                <a:lnTo>
                  <a:pt x="0" y="106406"/>
                </a:lnTo>
                <a:lnTo>
                  <a:pt x="0" y="532020"/>
                </a:lnTo>
                <a:lnTo>
                  <a:pt x="8362" y="573439"/>
                </a:lnTo>
                <a:lnTo>
                  <a:pt x="31166" y="607262"/>
                </a:lnTo>
                <a:lnTo>
                  <a:pt x="64988" y="630066"/>
                </a:lnTo>
                <a:lnTo>
                  <a:pt x="106407" y="638428"/>
                </a:lnTo>
                <a:lnTo>
                  <a:pt x="3632836" y="638428"/>
                </a:lnTo>
                <a:lnTo>
                  <a:pt x="3674254" y="630066"/>
                </a:lnTo>
                <a:lnTo>
                  <a:pt x="3708077" y="607262"/>
                </a:lnTo>
                <a:lnTo>
                  <a:pt x="3730880" y="573439"/>
                </a:lnTo>
                <a:lnTo>
                  <a:pt x="3739242" y="532020"/>
                </a:lnTo>
                <a:lnTo>
                  <a:pt x="3739242" y="106406"/>
                </a:lnTo>
                <a:lnTo>
                  <a:pt x="3730880" y="64988"/>
                </a:lnTo>
                <a:lnTo>
                  <a:pt x="3708077" y="31165"/>
                </a:lnTo>
                <a:lnTo>
                  <a:pt x="3674254" y="8362"/>
                </a:lnTo>
                <a:lnTo>
                  <a:pt x="3632836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779" y="1678401"/>
            <a:ext cx="3739515" cy="638810"/>
          </a:xfrm>
          <a:custGeom>
            <a:avLst/>
            <a:gdLst/>
            <a:ahLst/>
            <a:cxnLst/>
            <a:rect l="l" t="t" r="r" b="b"/>
            <a:pathLst>
              <a:path w="3739515" h="638810">
                <a:moveTo>
                  <a:pt x="0" y="106407"/>
                </a:moveTo>
                <a:lnTo>
                  <a:pt x="8362" y="64988"/>
                </a:lnTo>
                <a:lnTo>
                  <a:pt x="31165" y="31166"/>
                </a:lnTo>
                <a:lnTo>
                  <a:pt x="64988" y="8362"/>
                </a:lnTo>
                <a:lnTo>
                  <a:pt x="106407" y="0"/>
                </a:lnTo>
                <a:lnTo>
                  <a:pt x="3632836" y="0"/>
                </a:lnTo>
                <a:lnTo>
                  <a:pt x="3674254" y="8362"/>
                </a:lnTo>
                <a:lnTo>
                  <a:pt x="3708077" y="31166"/>
                </a:lnTo>
                <a:lnTo>
                  <a:pt x="3730881" y="64988"/>
                </a:lnTo>
                <a:lnTo>
                  <a:pt x="3739243" y="106407"/>
                </a:lnTo>
                <a:lnTo>
                  <a:pt x="3739243" y="532021"/>
                </a:lnTo>
                <a:lnTo>
                  <a:pt x="3730881" y="573440"/>
                </a:lnTo>
                <a:lnTo>
                  <a:pt x="3708077" y="607262"/>
                </a:lnTo>
                <a:lnTo>
                  <a:pt x="3674254" y="630066"/>
                </a:lnTo>
                <a:lnTo>
                  <a:pt x="3632836" y="638429"/>
                </a:lnTo>
                <a:lnTo>
                  <a:pt x="106407" y="638429"/>
                </a:lnTo>
                <a:lnTo>
                  <a:pt x="64988" y="630066"/>
                </a:lnTo>
                <a:lnTo>
                  <a:pt x="31165" y="607262"/>
                </a:lnTo>
                <a:lnTo>
                  <a:pt x="8362" y="573440"/>
                </a:lnTo>
                <a:lnTo>
                  <a:pt x="0" y="532021"/>
                </a:lnTo>
                <a:lnTo>
                  <a:pt x="0" y="106407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1780" y="3729735"/>
            <a:ext cx="3739515" cy="581660"/>
          </a:xfrm>
          <a:custGeom>
            <a:avLst/>
            <a:gdLst/>
            <a:ahLst/>
            <a:cxnLst/>
            <a:rect l="l" t="t" r="r" b="b"/>
            <a:pathLst>
              <a:path w="3739515" h="581660">
                <a:moveTo>
                  <a:pt x="3642297" y="0"/>
                </a:moveTo>
                <a:lnTo>
                  <a:pt x="96944" y="0"/>
                </a:lnTo>
                <a:lnTo>
                  <a:pt x="59209" y="7618"/>
                </a:lnTo>
                <a:lnTo>
                  <a:pt x="28394" y="28394"/>
                </a:lnTo>
                <a:lnTo>
                  <a:pt x="7618" y="59209"/>
                </a:lnTo>
                <a:lnTo>
                  <a:pt x="0" y="96945"/>
                </a:lnTo>
                <a:lnTo>
                  <a:pt x="0" y="484713"/>
                </a:lnTo>
                <a:lnTo>
                  <a:pt x="7618" y="522448"/>
                </a:lnTo>
                <a:lnTo>
                  <a:pt x="28394" y="553263"/>
                </a:lnTo>
                <a:lnTo>
                  <a:pt x="59209" y="574039"/>
                </a:lnTo>
                <a:lnTo>
                  <a:pt x="96944" y="581657"/>
                </a:lnTo>
                <a:lnTo>
                  <a:pt x="3642297" y="581657"/>
                </a:lnTo>
                <a:lnTo>
                  <a:pt x="3680033" y="574039"/>
                </a:lnTo>
                <a:lnTo>
                  <a:pt x="3710848" y="553263"/>
                </a:lnTo>
                <a:lnTo>
                  <a:pt x="3731624" y="522448"/>
                </a:lnTo>
                <a:lnTo>
                  <a:pt x="3739243" y="484713"/>
                </a:lnTo>
                <a:lnTo>
                  <a:pt x="3739243" y="96945"/>
                </a:lnTo>
                <a:lnTo>
                  <a:pt x="3731624" y="59209"/>
                </a:lnTo>
                <a:lnTo>
                  <a:pt x="3710848" y="28394"/>
                </a:lnTo>
                <a:lnTo>
                  <a:pt x="3680033" y="7618"/>
                </a:lnTo>
                <a:lnTo>
                  <a:pt x="3642297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780" y="3729735"/>
            <a:ext cx="3739515" cy="581660"/>
          </a:xfrm>
          <a:custGeom>
            <a:avLst/>
            <a:gdLst/>
            <a:ahLst/>
            <a:cxnLst/>
            <a:rect l="l" t="t" r="r" b="b"/>
            <a:pathLst>
              <a:path w="3739515" h="581660">
                <a:moveTo>
                  <a:pt x="0" y="96945"/>
                </a:moveTo>
                <a:lnTo>
                  <a:pt x="7618" y="59209"/>
                </a:lnTo>
                <a:lnTo>
                  <a:pt x="28394" y="28394"/>
                </a:lnTo>
                <a:lnTo>
                  <a:pt x="59209" y="7618"/>
                </a:lnTo>
                <a:lnTo>
                  <a:pt x="96944" y="0"/>
                </a:lnTo>
                <a:lnTo>
                  <a:pt x="3642298" y="0"/>
                </a:lnTo>
                <a:lnTo>
                  <a:pt x="3680033" y="7618"/>
                </a:lnTo>
                <a:lnTo>
                  <a:pt x="3710848" y="28394"/>
                </a:lnTo>
                <a:lnTo>
                  <a:pt x="3731624" y="59209"/>
                </a:lnTo>
                <a:lnTo>
                  <a:pt x="3739243" y="96945"/>
                </a:lnTo>
                <a:lnTo>
                  <a:pt x="3739243" y="484713"/>
                </a:lnTo>
                <a:lnTo>
                  <a:pt x="3731624" y="522448"/>
                </a:lnTo>
                <a:lnTo>
                  <a:pt x="3710848" y="553263"/>
                </a:lnTo>
                <a:lnTo>
                  <a:pt x="3680033" y="574039"/>
                </a:lnTo>
                <a:lnTo>
                  <a:pt x="3642298" y="581658"/>
                </a:lnTo>
                <a:lnTo>
                  <a:pt x="96944" y="581658"/>
                </a:lnTo>
                <a:lnTo>
                  <a:pt x="59209" y="574039"/>
                </a:lnTo>
                <a:lnTo>
                  <a:pt x="28394" y="553263"/>
                </a:lnTo>
                <a:lnTo>
                  <a:pt x="7618" y="522448"/>
                </a:lnTo>
                <a:lnTo>
                  <a:pt x="0" y="484713"/>
                </a:lnTo>
                <a:lnTo>
                  <a:pt x="0" y="96945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47470" y="1659795"/>
            <a:ext cx="1962150" cy="363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Block</a:t>
            </a:r>
            <a:r>
              <a:rPr sz="3600" b="1" spc="-100" dirty="0">
                <a:solidFill>
                  <a:srgbClr val="2F5597"/>
                </a:solidFill>
                <a:latin typeface="Courier New"/>
                <a:cs typeface="Courier New"/>
              </a:rPr>
              <a:t> </a:t>
            </a: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6</a:t>
            </a:r>
            <a:endParaRPr sz="3600">
              <a:latin typeface="Courier New"/>
              <a:cs typeface="Courier New"/>
            </a:endParaRPr>
          </a:p>
          <a:p>
            <a:pPr marL="13335" algn="ctr">
              <a:lnSpc>
                <a:spcPct val="100000"/>
              </a:lnSpc>
              <a:spcBef>
                <a:spcPts val="3554"/>
              </a:spcBef>
            </a:pPr>
            <a:r>
              <a:rPr sz="4400" spc="140" dirty="0">
                <a:latin typeface="Arial Unicode MS"/>
                <a:cs typeface="Arial Unicode MS"/>
              </a:rPr>
              <a:t>⋮</a:t>
            </a:r>
            <a:endParaRPr sz="44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2770"/>
              </a:spcBef>
            </a:pP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Block</a:t>
            </a:r>
            <a:r>
              <a:rPr sz="3600" b="1" spc="-100" dirty="0">
                <a:solidFill>
                  <a:srgbClr val="2F5597"/>
                </a:solidFill>
                <a:latin typeface="Courier New"/>
                <a:cs typeface="Courier New"/>
              </a:rPr>
              <a:t> </a:t>
            </a: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2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Courier New"/>
              <a:cs typeface="Courier New"/>
            </a:endParaRPr>
          </a:p>
          <a:p>
            <a:pPr marL="26670">
              <a:lnSpc>
                <a:spcPct val="100000"/>
              </a:lnSpc>
            </a:pP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Block</a:t>
            </a:r>
            <a:r>
              <a:rPr sz="3600" b="1" spc="-100" dirty="0">
                <a:solidFill>
                  <a:srgbClr val="2F5597"/>
                </a:solidFill>
                <a:latin typeface="Courier New"/>
                <a:cs typeface="Courier New"/>
              </a:rPr>
              <a:t> </a:t>
            </a:r>
            <a:r>
              <a:rPr sz="3600" b="1" dirty="0">
                <a:solidFill>
                  <a:srgbClr val="2F5597"/>
                </a:solidFill>
                <a:latin typeface="Courier New"/>
                <a:cs typeface="Courier New"/>
              </a:rPr>
              <a:t>1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64615" y="4345152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4">
                <a:moveTo>
                  <a:pt x="76199" y="114360"/>
                </a:moveTo>
                <a:lnTo>
                  <a:pt x="38098" y="114360"/>
                </a:lnTo>
                <a:lnTo>
                  <a:pt x="39152" y="445871"/>
                </a:lnTo>
                <a:lnTo>
                  <a:pt x="77251" y="445750"/>
                </a:lnTo>
                <a:lnTo>
                  <a:pt x="76199" y="114360"/>
                </a:lnTo>
                <a:close/>
              </a:path>
              <a:path w="114300" h="446404">
                <a:moveTo>
                  <a:pt x="56785" y="0"/>
                </a:moveTo>
                <a:lnTo>
                  <a:pt x="0" y="114481"/>
                </a:lnTo>
                <a:lnTo>
                  <a:pt x="76199" y="114360"/>
                </a:lnTo>
                <a:lnTo>
                  <a:pt x="114298" y="114118"/>
                </a:lnTo>
                <a:lnTo>
                  <a:pt x="5678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73650" y="3273385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4">
                <a:moveTo>
                  <a:pt x="76200" y="114359"/>
                </a:moveTo>
                <a:lnTo>
                  <a:pt x="38100" y="114359"/>
                </a:lnTo>
                <a:lnTo>
                  <a:pt x="39152" y="445871"/>
                </a:lnTo>
                <a:lnTo>
                  <a:pt x="77252" y="445750"/>
                </a:lnTo>
                <a:lnTo>
                  <a:pt x="76200" y="114359"/>
                </a:lnTo>
                <a:close/>
              </a:path>
              <a:path w="114300" h="446404">
                <a:moveTo>
                  <a:pt x="56786" y="0"/>
                </a:moveTo>
                <a:lnTo>
                  <a:pt x="0" y="114481"/>
                </a:lnTo>
                <a:lnTo>
                  <a:pt x="76200" y="114359"/>
                </a:lnTo>
                <a:lnTo>
                  <a:pt x="114298" y="114118"/>
                </a:lnTo>
                <a:lnTo>
                  <a:pt x="5678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63905" y="2336700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5">
                <a:moveTo>
                  <a:pt x="76200" y="114359"/>
                </a:moveTo>
                <a:lnTo>
                  <a:pt x="38100" y="114359"/>
                </a:lnTo>
                <a:lnTo>
                  <a:pt x="39152" y="445871"/>
                </a:lnTo>
                <a:lnTo>
                  <a:pt x="77252" y="445750"/>
                </a:lnTo>
                <a:lnTo>
                  <a:pt x="76200" y="114359"/>
                </a:lnTo>
                <a:close/>
              </a:path>
              <a:path w="114300" h="446405">
                <a:moveTo>
                  <a:pt x="56786" y="0"/>
                </a:moveTo>
                <a:lnTo>
                  <a:pt x="0" y="114480"/>
                </a:lnTo>
                <a:lnTo>
                  <a:pt x="76200" y="114359"/>
                </a:lnTo>
                <a:lnTo>
                  <a:pt x="114300" y="114118"/>
                </a:lnTo>
                <a:lnTo>
                  <a:pt x="5678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975213" y="720943"/>
            <a:ext cx="1873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140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33261" y="1592560"/>
            <a:ext cx="4254500" cy="4903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4430">
              <a:lnSpc>
                <a:spcPts val="2765"/>
              </a:lnSpc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95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 indent="956944">
              <a:lnSpc>
                <a:spcPts val="9850"/>
              </a:lnSpc>
              <a:spcBef>
                <a:spcPts val="819"/>
              </a:spcBef>
            </a:pPr>
            <a:r>
              <a:rPr sz="2800" b="1" spc="-10" dirty="0">
                <a:latin typeface="Courier New"/>
                <a:cs typeface="Courier New"/>
              </a:rPr>
              <a:t>Dense Layer  Self-Attention</a:t>
            </a:r>
            <a:r>
              <a:rPr sz="2800" b="1" spc="-105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Layer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Courier New"/>
              <a:cs typeface="Courier New"/>
            </a:endParaRPr>
          </a:p>
          <a:p>
            <a:pPr marL="119316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95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"/>
              <a:cs typeface="Arial"/>
            </a:endParaRPr>
          </a:p>
          <a:p>
            <a:pPr marL="55880">
              <a:lnSpc>
                <a:spcPct val="100000"/>
              </a:lnSpc>
            </a:pPr>
            <a:r>
              <a:rPr sz="3600" spc="-250" dirty="0">
                <a:solidFill>
                  <a:srgbClr val="4472C4"/>
                </a:solidFill>
                <a:latin typeface="Arial"/>
                <a:cs typeface="Arial"/>
              </a:rPr>
              <a:t>One </a:t>
            </a:r>
            <a:r>
              <a:rPr sz="3600" spc="-195" dirty="0">
                <a:solidFill>
                  <a:srgbClr val="4472C4"/>
                </a:solidFill>
                <a:latin typeface="Arial"/>
                <a:cs typeface="Arial"/>
              </a:rPr>
              <a:t>Block </a:t>
            </a:r>
            <a:r>
              <a:rPr sz="3600" spc="-5" dirty="0">
                <a:solidFill>
                  <a:srgbClr val="4472C4"/>
                </a:solidFill>
                <a:latin typeface="Arial"/>
                <a:cs typeface="Arial"/>
              </a:rPr>
              <a:t>of</a:t>
            </a:r>
            <a:r>
              <a:rPr sz="3600" spc="-16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3600" spc="-210" dirty="0">
                <a:solidFill>
                  <a:srgbClr val="4472C4"/>
                </a:solidFill>
                <a:latin typeface="Arial"/>
                <a:cs typeface="Arial"/>
              </a:rPr>
              <a:t>Encoder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35785" y="1338941"/>
            <a:ext cx="6156325" cy="5405120"/>
          </a:xfrm>
          <a:custGeom>
            <a:avLst/>
            <a:gdLst/>
            <a:ahLst/>
            <a:cxnLst/>
            <a:rect l="l" t="t" r="r" b="b"/>
            <a:pathLst>
              <a:path w="6156325" h="5405120">
                <a:moveTo>
                  <a:pt x="0" y="5404758"/>
                </a:moveTo>
                <a:lnTo>
                  <a:pt x="6156215" y="5404758"/>
                </a:lnTo>
                <a:lnTo>
                  <a:pt x="6156215" y="0"/>
                </a:lnTo>
                <a:lnTo>
                  <a:pt x="0" y="0"/>
                </a:lnTo>
                <a:lnTo>
                  <a:pt x="0" y="5404758"/>
                </a:lnTo>
                <a:close/>
              </a:path>
            </a:pathLst>
          </a:custGeom>
          <a:solidFill>
            <a:srgbClr val="FFFFFF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C2E7543-E966-184B-BFAA-7DDA8A9C7F09}"/>
              </a:ext>
            </a:extLst>
          </p:cNvPr>
          <p:cNvSpPr txBox="1"/>
          <p:nvPr/>
        </p:nvSpPr>
        <p:spPr>
          <a:xfrm>
            <a:off x="2005531" y="5945852"/>
            <a:ext cx="1807210" cy="343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0"/>
              </a:lnSpc>
            </a:pPr>
            <a:r>
              <a:rPr sz="4200" spc="-1604" baseline="-20833" dirty="0">
                <a:latin typeface="Arial Unicode MS"/>
                <a:cs typeface="Arial Unicode MS"/>
              </a:rPr>
              <a:t>𝐗</a:t>
            </a:r>
            <a:r>
              <a:rPr sz="4200" spc="-60" baseline="-20833" dirty="0">
                <a:latin typeface="Arial Unicode MS"/>
                <a:cs typeface="Arial Unicode MS"/>
              </a:rPr>
              <a:t> </a:t>
            </a:r>
            <a:r>
              <a:rPr sz="4200" spc="307" baseline="-20833" dirty="0">
                <a:latin typeface="Arial Unicode MS"/>
                <a:cs typeface="Arial Unicode MS"/>
              </a:rPr>
              <a:t>∈</a:t>
            </a:r>
            <a:r>
              <a:rPr sz="4200" spc="-60" baseline="-20833" dirty="0">
                <a:latin typeface="Arial Unicode MS"/>
                <a:cs typeface="Arial Unicode MS"/>
              </a:rPr>
              <a:t> </a:t>
            </a:r>
            <a:r>
              <a:rPr sz="4200" spc="277" baseline="-20833" dirty="0">
                <a:latin typeface="Arial Unicode MS"/>
                <a:cs typeface="Arial Unicode MS"/>
              </a:rPr>
              <a:t>ℝ</a:t>
            </a:r>
            <a:r>
              <a:rPr lang="en-US" sz="2000" spc="185" baseline="-20833" dirty="0">
                <a:latin typeface="Arial Unicode MS"/>
                <a:cs typeface="Arial Unicode MS"/>
              </a:rPr>
              <a:t>512xm</a:t>
            </a:r>
            <a:endParaRPr sz="20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3871038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20212" y="75731"/>
            <a:ext cx="555157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>
                <a:solidFill>
                  <a:srgbClr val="000000"/>
                </a:solidFill>
              </a:rPr>
              <a:t>Self-Attention</a:t>
            </a:r>
            <a:r>
              <a:rPr spc="145" dirty="0">
                <a:solidFill>
                  <a:srgbClr val="000000"/>
                </a:solidFill>
              </a:rPr>
              <a:t> </a:t>
            </a:r>
            <a:r>
              <a:rPr spc="185" dirty="0">
                <a:solidFill>
                  <a:srgbClr val="000000"/>
                </a:solidFill>
              </a:rPr>
              <a:t>Layer</a:t>
            </a:r>
          </a:p>
        </p:txBody>
      </p:sp>
      <p:pic>
        <p:nvPicPr>
          <p:cNvPr id="26" name="Picture 25" descr="Box and whisker chart&#10;&#10;Description automatically generated with low confidence">
            <a:extLst>
              <a:ext uri="{FF2B5EF4-FFF2-40B4-BE49-F238E27FC236}">
                <a16:creationId xmlns:a16="http://schemas.microsoft.com/office/drawing/2014/main" id="{7ABB653D-80BC-024E-B378-689BDD6A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6544"/>
            <a:ext cx="12192000" cy="39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19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298" y="142877"/>
            <a:ext cx="877740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>
                <a:solidFill>
                  <a:srgbClr val="000000"/>
                </a:solidFill>
              </a:rPr>
              <a:t>Self-Attention </a:t>
            </a:r>
            <a:r>
              <a:rPr spc="185" dirty="0">
                <a:solidFill>
                  <a:srgbClr val="000000"/>
                </a:solidFill>
              </a:rPr>
              <a:t>Layer </a:t>
            </a:r>
            <a:r>
              <a:rPr spc="190" dirty="0">
                <a:solidFill>
                  <a:srgbClr val="000000"/>
                </a:solidFill>
              </a:rPr>
              <a:t>+ </a:t>
            </a:r>
            <a:r>
              <a:rPr spc="385" dirty="0">
                <a:solidFill>
                  <a:srgbClr val="000000"/>
                </a:solidFill>
              </a:rPr>
              <a:t>Dense</a:t>
            </a:r>
            <a:r>
              <a:rPr spc="225" dirty="0">
                <a:solidFill>
                  <a:srgbClr val="000000"/>
                </a:solidFill>
              </a:rPr>
              <a:t> </a:t>
            </a:r>
            <a:r>
              <a:rPr spc="185" dirty="0">
                <a:solidFill>
                  <a:srgbClr val="000000"/>
                </a:solidFill>
              </a:rPr>
              <a:t>Layer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D005C25D-F9E0-C54D-964A-5511B962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6" y="992457"/>
            <a:ext cx="10720414" cy="538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1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388" y="6922"/>
            <a:ext cx="882969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>
                <a:solidFill>
                  <a:srgbClr val="000000"/>
                </a:solidFill>
              </a:rPr>
              <a:t>Self-Attention </a:t>
            </a:r>
            <a:r>
              <a:rPr spc="185" dirty="0">
                <a:solidFill>
                  <a:srgbClr val="000000"/>
                </a:solidFill>
              </a:rPr>
              <a:t>Layer </a:t>
            </a:r>
            <a:r>
              <a:rPr spc="190" dirty="0">
                <a:solidFill>
                  <a:srgbClr val="000000"/>
                </a:solidFill>
              </a:rPr>
              <a:t>+ </a:t>
            </a:r>
            <a:r>
              <a:rPr spc="385" dirty="0">
                <a:solidFill>
                  <a:srgbClr val="000000"/>
                </a:solidFill>
              </a:rPr>
              <a:t>Dense</a:t>
            </a:r>
            <a:r>
              <a:rPr spc="225" dirty="0">
                <a:solidFill>
                  <a:srgbClr val="000000"/>
                </a:solidFill>
              </a:rPr>
              <a:t> </a:t>
            </a:r>
            <a:r>
              <a:rPr spc="185" dirty="0">
                <a:solidFill>
                  <a:srgbClr val="000000"/>
                </a:solidFill>
              </a:rPr>
              <a:t>Layer</a:t>
            </a:r>
          </a:p>
        </p:txBody>
      </p:sp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BFAC62D2-5B2B-7B45-853E-48127A0C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1" y="893853"/>
            <a:ext cx="11151220" cy="56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61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78349" y="131726"/>
            <a:ext cx="80120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Stacked </a:t>
            </a:r>
            <a:r>
              <a:rPr spc="235" dirty="0"/>
              <a:t>Self-Attention</a:t>
            </a:r>
            <a:r>
              <a:rPr spc="150" dirty="0"/>
              <a:t> </a:t>
            </a:r>
            <a:r>
              <a:rPr spc="229" dirty="0"/>
              <a:t>Layers</a:t>
            </a:r>
          </a:p>
        </p:txBody>
      </p:sp>
      <p:pic>
        <p:nvPicPr>
          <p:cNvPr id="34" name="Picture 3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AF55DF0-F4FD-1A49-AC53-AFA153CB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9" y="1111532"/>
            <a:ext cx="11909502" cy="483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650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8665" y="131726"/>
            <a:ext cx="76058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Stacked </a:t>
            </a:r>
            <a:r>
              <a:rPr spc="235" dirty="0"/>
              <a:t>Self-Attention</a:t>
            </a:r>
            <a:r>
              <a:rPr spc="150" dirty="0"/>
              <a:t> </a:t>
            </a:r>
            <a:r>
              <a:rPr spc="229" dirty="0"/>
              <a:t>Layers</a:t>
            </a:r>
          </a:p>
        </p:txBody>
      </p:sp>
      <p:pic>
        <p:nvPicPr>
          <p:cNvPr id="51" name="Picture 5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1AAF1A-4E5C-304B-BAE0-A77555D8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6701"/>
            <a:ext cx="10990737" cy="562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89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7881" y="21227"/>
            <a:ext cx="87948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  <p:pic>
        <p:nvPicPr>
          <p:cNvPr id="72" name="Picture 71" descr="Diagram&#10;&#10;Description automatically generated">
            <a:extLst>
              <a:ext uri="{FF2B5EF4-FFF2-40B4-BE49-F238E27FC236}">
                <a16:creationId xmlns:a16="http://schemas.microsoft.com/office/drawing/2014/main" id="{7F24AB3C-8776-5E42-A9DE-51100C92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3" y="992459"/>
            <a:ext cx="10621143" cy="54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96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6130" y="2024365"/>
            <a:ext cx="10300056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180"/>
              </a:lnSpc>
              <a:spcBef>
                <a:spcPts val="100"/>
              </a:spcBef>
              <a:buFontTx/>
              <a:buChar char="•"/>
              <a:tabLst>
                <a:tab pos="241300" algn="l"/>
              </a:tabLst>
            </a:pPr>
            <a:r>
              <a:rPr lang="en-US" sz="2800" spc="-145" dirty="0">
                <a:solidFill>
                  <a:srgbClr val="C00000"/>
                </a:solidFill>
                <a:latin typeface="Arial"/>
                <a:cs typeface="Arial"/>
              </a:rPr>
              <a:t>Decoder </a:t>
            </a:r>
            <a:r>
              <a:rPr lang="en-US" sz="2800" spc="-50" dirty="0">
                <a:latin typeface="Arial"/>
                <a:cs typeface="Arial"/>
              </a:rPr>
              <a:t>network </a:t>
            </a:r>
            <a:r>
              <a:rPr lang="en-US" sz="2800" spc="-145" dirty="0">
                <a:latin typeface="Arial"/>
                <a:cs typeface="Arial"/>
              </a:rPr>
              <a:t>is </a:t>
            </a:r>
            <a:r>
              <a:rPr lang="en-US" sz="2800" spc="-220" dirty="0">
                <a:latin typeface="Arial"/>
                <a:cs typeface="Arial"/>
              </a:rPr>
              <a:t>a </a:t>
            </a:r>
            <a:r>
              <a:rPr lang="en-US" sz="2800" spc="-155" dirty="0">
                <a:latin typeface="Arial"/>
                <a:cs typeface="Arial"/>
              </a:rPr>
              <a:t>stack </a:t>
            </a:r>
            <a:r>
              <a:rPr lang="en-US" sz="2800" spc="-5" dirty="0">
                <a:latin typeface="Arial"/>
                <a:cs typeface="Arial"/>
              </a:rPr>
              <a:t>of </a:t>
            </a:r>
            <a:r>
              <a:rPr lang="en-US" sz="2800" spc="-140" dirty="0">
                <a:latin typeface="Arial"/>
                <a:cs typeface="Arial"/>
              </a:rPr>
              <a:t>6 </a:t>
            </a:r>
            <a:r>
              <a:rPr lang="en-US" sz="2800" spc="-130" dirty="0">
                <a:solidFill>
                  <a:srgbClr val="C00000"/>
                </a:solidFill>
                <a:latin typeface="Arial"/>
                <a:cs typeface="Arial"/>
              </a:rPr>
              <a:t>blocks</a:t>
            </a:r>
            <a:r>
              <a:rPr lang="en-US" sz="2800" spc="-130" dirty="0">
                <a:latin typeface="Arial"/>
                <a:cs typeface="Arial"/>
              </a:rPr>
              <a:t>.</a:t>
            </a:r>
            <a:endParaRPr lang="en-US" sz="2800" dirty="0">
              <a:latin typeface="Arial"/>
              <a:cs typeface="Arial"/>
            </a:endParaRPr>
          </a:p>
          <a:p>
            <a:pPr marL="241300" indent="-228600">
              <a:lnSpc>
                <a:spcPts val="318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endParaRPr lang="en-US" sz="2800" spc="-14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318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C00000"/>
                </a:solidFill>
                <a:latin typeface="Arial"/>
                <a:cs typeface="Arial"/>
              </a:rPr>
              <a:t>1 </a:t>
            </a:r>
            <a:r>
              <a:rPr sz="2800" spc="-114" dirty="0">
                <a:solidFill>
                  <a:srgbClr val="C00000"/>
                </a:solidFill>
                <a:latin typeface="Arial"/>
                <a:cs typeface="Arial"/>
              </a:rPr>
              <a:t>decoder </a:t>
            </a:r>
            <a:r>
              <a:rPr sz="2800" spc="-100" dirty="0">
                <a:solidFill>
                  <a:srgbClr val="C00000"/>
                </a:solidFill>
                <a:latin typeface="Arial"/>
                <a:cs typeface="Arial"/>
              </a:rPr>
              <a:t>block </a:t>
            </a:r>
            <a:r>
              <a:rPr sz="2800" spc="425" dirty="0">
                <a:latin typeface="Arial Unicode MS"/>
                <a:cs typeface="Arial Unicode MS"/>
              </a:rPr>
              <a:t>≈</a:t>
            </a:r>
            <a:r>
              <a:rPr sz="2800" spc="-315" dirty="0">
                <a:latin typeface="Arial Unicode MS"/>
                <a:cs typeface="Arial Unicode MS"/>
              </a:rPr>
              <a:t> </a:t>
            </a:r>
            <a:r>
              <a:rPr sz="2800" spc="-65" dirty="0">
                <a:solidFill>
                  <a:srgbClr val="C00000"/>
                </a:solidFill>
                <a:latin typeface="Arial"/>
                <a:cs typeface="Arial"/>
              </a:rPr>
              <a:t>multi-head </a:t>
            </a:r>
            <a:r>
              <a:rPr sz="2800" spc="-60" dirty="0">
                <a:solidFill>
                  <a:srgbClr val="C00000"/>
                </a:solidFill>
                <a:latin typeface="Arial"/>
                <a:cs typeface="Arial"/>
              </a:rPr>
              <a:t>self-attention </a:t>
            </a:r>
            <a:r>
              <a:rPr sz="2800" spc="-245" dirty="0">
                <a:latin typeface="Arial"/>
                <a:cs typeface="Arial"/>
              </a:rPr>
              <a:t>+ </a:t>
            </a:r>
            <a:r>
              <a:rPr sz="2800" spc="-65" dirty="0">
                <a:solidFill>
                  <a:srgbClr val="C00000"/>
                </a:solidFill>
                <a:latin typeface="Arial"/>
                <a:cs typeface="Arial"/>
              </a:rPr>
              <a:t>multi-head </a:t>
            </a:r>
            <a:r>
              <a:rPr sz="2800" spc="-35" dirty="0">
                <a:solidFill>
                  <a:srgbClr val="C00000"/>
                </a:solidFill>
                <a:latin typeface="Arial"/>
                <a:cs typeface="Arial"/>
              </a:rPr>
              <a:t>attention</a:t>
            </a:r>
            <a:endParaRPr sz="2800" dirty="0">
              <a:latin typeface="Arial"/>
              <a:cs typeface="Arial"/>
            </a:endParaRPr>
          </a:p>
          <a:p>
            <a:pPr marL="240665">
              <a:lnSpc>
                <a:spcPts val="3180"/>
              </a:lnSpc>
              <a:tabLst>
                <a:tab pos="580390" algn="l"/>
              </a:tabLst>
            </a:pPr>
            <a:r>
              <a:rPr sz="2800" spc="-245" dirty="0">
                <a:latin typeface="Arial"/>
                <a:cs typeface="Arial"/>
              </a:rPr>
              <a:t>+	</a:t>
            </a:r>
            <a:r>
              <a:rPr sz="2800" spc="-150" dirty="0">
                <a:solidFill>
                  <a:srgbClr val="C00000"/>
                </a:solidFill>
                <a:latin typeface="Arial"/>
                <a:cs typeface="Arial"/>
              </a:rPr>
              <a:t>dense</a:t>
            </a:r>
            <a:r>
              <a:rPr sz="2800" spc="-150" dirty="0">
                <a:latin typeface="Arial"/>
                <a:cs typeface="Arial"/>
              </a:rPr>
              <a:t>.</a:t>
            </a:r>
            <a:endParaRPr lang="en-US" sz="2800" spc="-150" dirty="0">
              <a:latin typeface="Arial"/>
              <a:cs typeface="Arial"/>
            </a:endParaRPr>
          </a:p>
          <a:p>
            <a:pPr marL="240665">
              <a:lnSpc>
                <a:spcPts val="3180"/>
              </a:lnSpc>
              <a:tabLst>
                <a:tab pos="580390" algn="l"/>
              </a:tabLst>
            </a:pP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28455" y="283545"/>
            <a:ext cx="89677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>
                <a:solidFill>
                  <a:srgbClr val="000000"/>
                </a:solidFill>
              </a:rPr>
              <a:t>Transformer</a:t>
            </a:r>
            <a:r>
              <a:rPr lang="en-US" spc="270" dirty="0">
                <a:solidFill>
                  <a:srgbClr val="000000"/>
                </a:solidFill>
              </a:rPr>
              <a:t>’s </a:t>
            </a:r>
            <a:r>
              <a:rPr lang="en-US" spc="325" dirty="0"/>
              <a:t>Decoder</a:t>
            </a:r>
            <a:endParaRPr spc="27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062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156" y="1951978"/>
            <a:ext cx="5160010" cy="3649345"/>
          </a:xfrm>
          <a:custGeom>
            <a:avLst/>
            <a:gdLst/>
            <a:ahLst/>
            <a:cxnLst/>
            <a:rect l="l" t="t" r="r" b="b"/>
            <a:pathLst>
              <a:path w="5160010" h="3649345">
                <a:moveTo>
                  <a:pt x="4551697" y="0"/>
                </a:moveTo>
                <a:lnTo>
                  <a:pt x="608130" y="0"/>
                </a:lnTo>
                <a:lnTo>
                  <a:pt x="560605" y="1829"/>
                </a:lnTo>
                <a:lnTo>
                  <a:pt x="514080" y="7228"/>
                </a:lnTo>
                <a:lnTo>
                  <a:pt x="468691" y="16061"/>
                </a:lnTo>
                <a:lnTo>
                  <a:pt x="424573" y="28192"/>
                </a:lnTo>
                <a:lnTo>
                  <a:pt x="381861" y="43487"/>
                </a:lnTo>
                <a:lnTo>
                  <a:pt x="340690" y="61810"/>
                </a:lnTo>
                <a:lnTo>
                  <a:pt x="301195" y="83027"/>
                </a:lnTo>
                <a:lnTo>
                  <a:pt x="263512" y="107001"/>
                </a:lnTo>
                <a:lnTo>
                  <a:pt x="227775" y="133599"/>
                </a:lnTo>
                <a:lnTo>
                  <a:pt x="194121" y="162684"/>
                </a:lnTo>
                <a:lnTo>
                  <a:pt x="162684" y="194121"/>
                </a:lnTo>
                <a:lnTo>
                  <a:pt x="133599" y="227775"/>
                </a:lnTo>
                <a:lnTo>
                  <a:pt x="107002" y="263511"/>
                </a:lnTo>
                <a:lnTo>
                  <a:pt x="83027" y="301194"/>
                </a:lnTo>
                <a:lnTo>
                  <a:pt x="61811" y="340689"/>
                </a:lnTo>
                <a:lnTo>
                  <a:pt x="43487" y="381860"/>
                </a:lnTo>
                <a:lnTo>
                  <a:pt x="28192" y="424572"/>
                </a:lnTo>
                <a:lnTo>
                  <a:pt x="16061" y="468690"/>
                </a:lnTo>
                <a:lnTo>
                  <a:pt x="7228" y="514079"/>
                </a:lnTo>
                <a:lnTo>
                  <a:pt x="1829" y="560604"/>
                </a:lnTo>
                <a:lnTo>
                  <a:pt x="0" y="608129"/>
                </a:lnTo>
                <a:lnTo>
                  <a:pt x="0" y="3040589"/>
                </a:lnTo>
                <a:lnTo>
                  <a:pt x="1829" y="3088114"/>
                </a:lnTo>
                <a:lnTo>
                  <a:pt x="7228" y="3134639"/>
                </a:lnTo>
                <a:lnTo>
                  <a:pt x="16061" y="3180028"/>
                </a:lnTo>
                <a:lnTo>
                  <a:pt x="28192" y="3224146"/>
                </a:lnTo>
                <a:lnTo>
                  <a:pt x="43487" y="3266859"/>
                </a:lnTo>
                <a:lnTo>
                  <a:pt x="61811" y="3308030"/>
                </a:lnTo>
                <a:lnTo>
                  <a:pt x="83027" y="3347524"/>
                </a:lnTo>
                <a:lnTo>
                  <a:pt x="107002" y="3385208"/>
                </a:lnTo>
                <a:lnTo>
                  <a:pt x="133599" y="3420944"/>
                </a:lnTo>
                <a:lnTo>
                  <a:pt x="162684" y="3454598"/>
                </a:lnTo>
                <a:lnTo>
                  <a:pt x="194121" y="3486036"/>
                </a:lnTo>
                <a:lnTo>
                  <a:pt x="227775" y="3515120"/>
                </a:lnTo>
                <a:lnTo>
                  <a:pt x="263512" y="3541718"/>
                </a:lnTo>
                <a:lnTo>
                  <a:pt x="301195" y="3565692"/>
                </a:lnTo>
                <a:lnTo>
                  <a:pt x="340690" y="3586909"/>
                </a:lnTo>
                <a:lnTo>
                  <a:pt x="381861" y="3605232"/>
                </a:lnTo>
                <a:lnTo>
                  <a:pt x="424573" y="3620527"/>
                </a:lnTo>
                <a:lnTo>
                  <a:pt x="468691" y="3632659"/>
                </a:lnTo>
                <a:lnTo>
                  <a:pt x="514080" y="3641491"/>
                </a:lnTo>
                <a:lnTo>
                  <a:pt x="560605" y="3646890"/>
                </a:lnTo>
                <a:lnTo>
                  <a:pt x="608130" y="3648720"/>
                </a:lnTo>
                <a:lnTo>
                  <a:pt x="4551697" y="3648720"/>
                </a:lnTo>
                <a:lnTo>
                  <a:pt x="4599222" y="3646890"/>
                </a:lnTo>
                <a:lnTo>
                  <a:pt x="4645746" y="3641491"/>
                </a:lnTo>
                <a:lnTo>
                  <a:pt x="4691135" y="3632659"/>
                </a:lnTo>
                <a:lnTo>
                  <a:pt x="4735253" y="3620527"/>
                </a:lnTo>
                <a:lnTo>
                  <a:pt x="4777966" y="3605232"/>
                </a:lnTo>
                <a:lnTo>
                  <a:pt x="4819137" y="3586909"/>
                </a:lnTo>
                <a:lnTo>
                  <a:pt x="4858632" y="3565692"/>
                </a:lnTo>
                <a:lnTo>
                  <a:pt x="4896315" y="3541718"/>
                </a:lnTo>
                <a:lnTo>
                  <a:pt x="4932051" y="3515120"/>
                </a:lnTo>
                <a:lnTo>
                  <a:pt x="4965706" y="3486036"/>
                </a:lnTo>
                <a:lnTo>
                  <a:pt x="4997143" y="3454598"/>
                </a:lnTo>
                <a:lnTo>
                  <a:pt x="5026228" y="3420944"/>
                </a:lnTo>
                <a:lnTo>
                  <a:pt x="5052825" y="3385208"/>
                </a:lnTo>
                <a:lnTo>
                  <a:pt x="5076800" y="3347524"/>
                </a:lnTo>
                <a:lnTo>
                  <a:pt x="5098016" y="3308030"/>
                </a:lnTo>
                <a:lnTo>
                  <a:pt x="5116340" y="3266859"/>
                </a:lnTo>
                <a:lnTo>
                  <a:pt x="5131635" y="3224146"/>
                </a:lnTo>
                <a:lnTo>
                  <a:pt x="5143766" y="3180028"/>
                </a:lnTo>
                <a:lnTo>
                  <a:pt x="5152599" y="3134639"/>
                </a:lnTo>
                <a:lnTo>
                  <a:pt x="5157998" y="3088114"/>
                </a:lnTo>
                <a:lnTo>
                  <a:pt x="5159827" y="3040589"/>
                </a:lnTo>
                <a:lnTo>
                  <a:pt x="5159827" y="608129"/>
                </a:lnTo>
                <a:lnTo>
                  <a:pt x="5157998" y="560604"/>
                </a:lnTo>
                <a:lnTo>
                  <a:pt x="5152599" y="514079"/>
                </a:lnTo>
                <a:lnTo>
                  <a:pt x="5143766" y="468690"/>
                </a:lnTo>
                <a:lnTo>
                  <a:pt x="5131635" y="424572"/>
                </a:lnTo>
                <a:lnTo>
                  <a:pt x="5116340" y="381860"/>
                </a:lnTo>
                <a:lnTo>
                  <a:pt x="5098016" y="340689"/>
                </a:lnTo>
                <a:lnTo>
                  <a:pt x="5076800" y="301194"/>
                </a:lnTo>
                <a:lnTo>
                  <a:pt x="5052825" y="263511"/>
                </a:lnTo>
                <a:lnTo>
                  <a:pt x="5026228" y="227775"/>
                </a:lnTo>
                <a:lnTo>
                  <a:pt x="4997143" y="194121"/>
                </a:lnTo>
                <a:lnTo>
                  <a:pt x="4965706" y="162684"/>
                </a:lnTo>
                <a:lnTo>
                  <a:pt x="4932051" y="133599"/>
                </a:lnTo>
                <a:lnTo>
                  <a:pt x="4896315" y="107001"/>
                </a:lnTo>
                <a:lnTo>
                  <a:pt x="4858632" y="83027"/>
                </a:lnTo>
                <a:lnTo>
                  <a:pt x="4819137" y="61810"/>
                </a:lnTo>
                <a:lnTo>
                  <a:pt x="4777966" y="43487"/>
                </a:lnTo>
                <a:lnTo>
                  <a:pt x="4735253" y="28192"/>
                </a:lnTo>
                <a:lnTo>
                  <a:pt x="4691135" y="16061"/>
                </a:lnTo>
                <a:lnTo>
                  <a:pt x="4645746" y="7228"/>
                </a:lnTo>
                <a:lnTo>
                  <a:pt x="4599222" y="1829"/>
                </a:lnTo>
                <a:lnTo>
                  <a:pt x="4551697" y="0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156" y="1951978"/>
            <a:ext cx="5160010" cy="3649345"/>
          </a:xfrm>
          <a:custGeom>
            <a:avLst/>
            <a:gdLst/>
            <a:ahLst/>
            <a:cxnLst/>
            <a:rect l="l" t="t" r="r" b="b"/>
            <a:pathLst>
              <a:path w="5160010" h="3649345">
                <a:moveTo>
                  <a:pt x="0" y="608130"/>
                </a:moveTo>
                <a:lnTo>
                  <a:pt x="1829" y="560605"/>
                </a:lnTo>
                <a:lnTo>
                  <a:pt x="7228" y="514080"/>
                </a:lnTo>
                <a:lnTo>
                  <a:pt x="16061" y="468691"/>
                </a:lnTo>
                <a:lnTo>
                  <a:pt x="28192" y="424573"/>
                </a:lnTo>
                <a:lnTo>
                  <a:pt x="43487" y="381861"/>
                </a:lnTo>
                <a:lnTo>
                  <a:pt x="61811" y="340690"/>
                </a:lnTo>
                <a:lnTo>
                  <a:pt x="83027" y="301195"/>
                </a:lnTo>
                <a:lnTo>
                  <a:pt x="107002" y="263512"/>
                </a:lnTo>
                <a:lnTo>
                  <a:pt x="133599" y="227775"/>
                </a:lnTo>
                <a:lnTo>
                  <a:pt x="162684" y="194121"/>
                </a:lnTo>
                <a:lnTo>
                  <a:pt x="194121" y="162684"/>
                </a:lnTo>
                <a:lnTo>
                  <a:pt x="227775" y="133599"/>
                </a:lnTo>
                <a:lnTo>
                  <a:pt x="263512" y="107002"/>
                </a:lnTo>
                <a:lnTo>
                  <a:pt x="301195" y="83027"/>
                </a:lnTo>
                <a:lnTo>
                  <a:pt x="340690" y="61811"/>
                </a:lnTo>
                <a:lnTo>
                  <a:pt x="381861" y="43487"/>
                </a:lnTo>
                <a:lnTo>
                  <a:pt x="424573" y="28192"/>
                </a:lnTo>
                <a:lnTo>
                  <a:pt x="468691" y="16061"/>
                </a:lnTo>
                <a:lnTo>
                  <a:pt x="514080" y="7228"/>
                </a:lnTo>
                <a:lnTo>
                  <a:pt x="560605" y="1829"/>
                </a:lnTo>
                <a:lnTo>
                  <a:pt x="608130" y="0"/>
                </a:lnTo>
                <a:lnTo>
                  <a:pt x="4551697" y="0"/>
                </a:lnTo>
                <a:lnTo>
                  <a:pt x="4599222" y="1829"/>
                </a:lnTo>
                <a:lnTo>
                  <a:pt x="4645746" y="7228"/>
                </a:lnTo>
                <a:lnTo>
                  <a:pt x="4691135" y="16061"/>
                </a:lnTo>
                <a:lnTo>
                  <a:pt x="4735253" y="28192"/>
                </a:lnTo>
                <a:lnTo>
                  <a:pt x="4777966" y="43487"/>
                </a:lnTo>
                <a:lnTo>
                  <a:pt x="4819137" y="61811"/>
                </a:lnTo>
                <a:lnTo>
                  <a:pt x="4858631" y="83027"/>
                </a:lnTo>
                <a:lnTo>
                  <a:pt x="4896315" y="107002"/>
                </a:lnTo>
                <a:lnTo>
                  <a:pt x="4932051" y="133599"/>
                </a:lnTo>
                <a:lnTo>
                  <a:pt x="4965705" y="162684"/>
                </a:lnTo>
                <a:lnTo>
                  <a:pt x="4997142" y="194121"/>
                </a:lnTo>
                <a:lnTo>
                  <a:pt x="5026227" y="227775"/>
                </a:lnTo>
                <a:lnTo>
                  <a:pt x="5052825" y="263512"/>
                </a:lnTo>
                <a:lnTo>
                  <a:pt x="5076799" y="301195"/>
                </a:lnTo>
                <a:lnTo>
                  <a:pt x="5098016" y="340690"/>
                </a:lnTo>
                <a:lnTo>
                  <a:pt x="5116339" y="381861"/>
                </a:lnTo>
                <a:lnTo>
                  <a:pt x="5131634" y="424573"/>
                </a:lnTo>
                <a:lnTo>
                  <a:pt x="5143765" y="468691"/>
                </a:lnTo>
                <a:lnTo>
                  <a:pt x="5152598" y="514080"/>
                </a:lnTo>
                <a:lnTo>
                  <a:pt x="5157997" y="560605"/>
                </a:lnTo>
                <a:lnTo>
                  <a:pt x="5159827" y="608130"/>
                </a:lnTo>
                <a:lnTo>
                  <a:pt x="5159827" y="3040590"/>
                </a:lnTo>
                <a:lnTo>
                  <a:pt x="5157997" y="3088115"/>
                </a:lnTo>
                <a:lnTo>
                  <a:pt x="5152598" y="3134639"/>
                </a:lnTo>
                <a:lnTo>
                  <a:pt x="5143765" y="3180029"/>
                </a:lnTo>
                <a:lnTo>
                  <a:pt x="5131634" y="3224147"/>
                </a:lnTo>
                <a:lnTo>
                  <a:pt x="5116339" y="3266859"/>
                </a:lnTo>
                <a:lnTo>
                  <a:pt x="5098016" y="3308030"/>
                </a:lnTo>
                <a:lnTo>
                  <a:pt x="5076799" y="3347525"/>
                </a:lnTo>
                <a:lnTo>
                  <a:pt x="5052825" y="3385208"/>
                </a:lnTo>
                <a:lnTo>
                  <a:pt x="5026227" y="3420945"/>
                </a:lnTo>
                <a:lnTo>
                  <a:pt x="4997142" y="3454599"/>
                </a:lnTo>
                <a:lnTo>
                  <a:pt x="4965705" y="3486036"/>
                </a:lnTo>
                <a:lnTo>
                  <a:pt x="4932051" y="3515121"/>
                </a:lnTo>
                <a:lnTo>
                  <a:pt x="4896315" y="3541718"/>
                </a:lnTo>
                <a:lnTo>
                  <a:pt x="4858631" y="3565693"/>
                </a:lnTo>
                <a:lnTo>
                  <a:pt x="4819137" y="3586910"/>
                </a:lnTo>
                <a:lnTo>
                  <a:pt x="4777966" y="3605233"/>
                </a:lnTo>
                <a:lnTo>
                  <a:pt x="4735253" y="3620528"/>
                </a:lnTo>
                <a:lnTo>
                  <a:pt x="4691135" y="3632659"/>
                </a:lnTo>
                <a:lnTo>
                  <a:pt x="4645746" y="3641492"/>
                </a:lnTo>
                <a:lnTo>
                  <a:pt x="4599222" y="3646891"/>
                </a:lnTo>
                <a:lnTo>
                  <a:pt x="4551697" y="3648721"/>
                </a:lnTo>
                <a:lnTo>
                  <a:pt x="608130" y="3648721"/>
                </a:lnTo>
                <a:lnTo>
                  <a:pt x="560605" y="3646891"/>
                </a:lnTo>
                <a:lnTo>
                  <a:pt x="514080" y="3641492"/>
                </a:lnTo>
                <a:lnTo>
                  <a:pt x="468691" y="3632659"/>
                </a:lnTo>
                <a:lnTo>
                  <a:pt x="424573" y="3620528"/>
                </a:lnTo>
                <a:lnTo>
                  <a:pt x="381861" y="3605233"/>
                </a:lnTo>
                <a:lnTo>
                  <a:pt x="340690" y="3586910"/>
                </a:lnTo>
                <a:lnTo>
                  <a:pt x="301195" y="3565693"/>
                </a:lnTo>
                <a:lnTo>
                  <a:pt x="263512" y="3541718"/>
                </a:lnTo>
                <a:lnTo>
                  <a:pt x="227775" y="3515121"/>
                </a:lnTo>
                <a:lnTo>
                  <a:pt x="194121" y="3486036"/>
                </a:lnTo>
                <a:lnTo>
                  <a:pt x="162684" y="3454599"/>
                </a:lnTo>
                <a:lnTo>
                  <a:pt x="133599" y="3420945"/>
                </a:lnTo>
                <a:lnTo>
                  <a:pt x="107002" y="3385208"/>
                </a:lnTo>
                <a:lnTo>
                  <a:pt x="83027" y="3347525"/>
                </a:lnTo>
                <a:lnTo>
                  <a:pt x="61811" y="3308030"/>
                </a:lnTo>
                <a:lnTo>
                  <a:pt x="43487" y="3266859"/>
                </a:lnTo>
                <a:lnTo>
                  <a:pt x="28192" y="3224147"/>
                </a:lnTo>
                <a:lnTo>
                  <a:pt x="16061" y="3180029"/>
                </a:lnTo>
                <a:lnTo>
                  <a:pt x="7228" y="3134639"/>
                </a:lnTo>
                <a:lnTo>
                  <a:pt x="1829" y="3088115"/>
                </a:lnTo>
                <a:lnTo>
                  <a:pt x="0" y="3040590"/>
                </a:lnTo>
                <a:lnTo>
                  <a:pt x="0" y="608130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5483" y="131726"/>
            <a:ext cx="893943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>
                <a:solidFill>
                  <a:srgbClr val="000000"/>
                </a:solidFill>
              </a:rPr>
              <a:t>Transformer’s </a:t>
            </a:r>
            <a:r>
              <a:rPr spc="325" dirty="0">
                <a:solidFill>
                  <a:srgbClr val="000000"/>
                </a:solidFill>
              </a:rPr>
              <a:t>Decoder </a:t>
            </a:r>
            <a:r>
              <a:rPr spc="-245" dirty="0">
                <a:solidFill>
                  <a:srgbClr val="000000"/>
                </a:solidFill>
              </a:rPr>
              <a:t>: </a:t>
            </a:r>
            <a:r>
              <a:rPr spc="290" dirty="0">
                <a:solidFill>
                  <a:srgbClr val="000000"/>
                </a:solidFill>
              </a:rPr>
              <a:t>One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spc="235" dirty="0">
                <a:solidFill>
                  <a:srgbClr val="000000"/>
                </a:solidFill>
              </a:rPr>
              <a:t>Block</a:t>
            </a:r>
          </a:p>
        </p:txBody>
      </p:sp>
      <p:sp>
        <p:nvSpPr>
          <p:cNvPr id="5" name="object 5"/>
          <p:cNvSpPr/>
          <p:nvPr/>
        </p:nvSpPr>
        <p:spPr>
          <a:xfrm>
            <a:off x="2710540" y="4646950"/>
            <a:ext cx="2863850" cy="762635"/>
          </a:xfrm>
          <a:custGeom>
            <a:avLst/>
            <a:gdLst/>
            <a:ahLst/>
            <a:cxnLst/>
            <a:rect l="l" t="t" r="r" b="b"/>
            <a:pathLst>
              <a:path w="2863850" h="762635">
                <a:moveTo>
                  <a:pt x="2736806" y="0"/>
                </a:moveTo>
                <a:lnTo>
                  <a:pt x="127008" y="0"/>
                </a:lnTo>
                <a:lnTo>
                  <a:pt x="77571" y="9981"/>
                </a:lnTo>
                <a:lnTo>
                  <a:pt x="37200" y="37200"/>
                </a:lnTo>
                <a:lnTo>
                  <a:pt x="9981" y="77571"/>
                </a:lnTo>
                <a:lnTo>
                  <a:pt x="0" y="127008"/>
                </a:lnTo>
                <a:lnTo>
                  <a:pt x="0" y="635026"/>
                </a:lnTo>
                <a:lnTo>
                  <a:pt x="9981" y="684464"/>
                </a:lnTo>
                <a:lnTo>
                  <a:pt x="37200" y="724835"/>
                </a:lnTo>
                <a:lnTo>
                  <a:pt x="77571" y="752054"/>
                </a:lnTo>
                <a:lnTo>
                  <a:pt x="127008" y="762035"/>
                </a:lnTo>
                <a:lnTo>
                  <a:pt x="2736806" y="762035"/>
                </a:lnTo>
                <a:lnTo>
                  <a:pt x="2786244" y="752054"/>
                </a:lnTo>
                <a:lnTo>
                  <a:pt x="2826615" y="724835"/>
                </a:lnTo>
                <a:lnTo>
                  <a:pt x="2853834" y="684464"/>
                </a:lnTo>
                <a:lnTo>
                  <a:pt x="2863815" y="635026"/>
                </a:lnTo>
                <a:lnTo>
                  <a:pt x="2863815" y="127008"/>
                </a:lnTo>
                <a:lnTo>
                  <a:pt x="2853834" y="77571"/>
                </a:lnTo>
                <a:lnTo>
                  <a:pt x="2826615" y="37200"/>
                </a:lnTo>
                <a:lnTo>
                  <a:pt x="2786244" y="9981"/>
                </a:lnTo>
                <a:lnTo>
                  <a:pt x="273680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2742" y="3396597"/>
            <a:ext cx="4751705" cy="762635"/>
          </a:xfrm>
          <a:custGeom>
            <a:avLst/>
            <a:gdLst/>
            <a:ahLst/>
            <a:cxnLst/>
            <a:rect l="l" t="t" r="r" b="b"/>
            <a:pathLst>
              <a:path w="4751705" h="762635">
                <a:moveTo>
                  <a:pt x="4624608" y="0"/>
                </a:moveTo>
                <a:lnTo>
                  <a:pt x="127005" y="0"/>
                </a:lnTo>
                <a:lnTo>
                  <a:pt x="77569" y="9980"/>
                </a:lnTo>
                <a:lnTo>
                  <a:pt x="37199" y="37199"/>
                </a:lnTo>
                <a:lnTo>
                  <a:pt x="9980" y="77569"/>
                </a:lnTo>
                <a:lnTo>
                  <a:pt x="0" y="127006"/>
                </a:lnTo>
                <a:lnTo>
                  <a:pt x="0" y="635027"/>
                </a:lnTo>
                <a:lnTo>
                  <a:pt x="9980" y="684464"/>
                </a:lnTo>
                <a:lnTo>
                  <a:pt x="37199" y="724834"/>
                </a:lnTo>
                <a:lnTo>
                  <a:pt x="77569" y="752053"/>
                </a:lnTo>
                <a:lnTo>
                  <a:pt x="127005" y="762034"/>
                </a:lnTo>
                <a:lnTo>
                  <a:pt x="4624608" y="762034"/>
                </a:lnTo>
                <a:lnTo>
                  <a:pt x="4674044" y="752053"/>
                </a:lnTo>
                <a:lnTo>
                  <a:pt x="4714415" y="724834"/>
                </a:lnTo>
                <a:lnTo>
                  <a:pt x="4741633" y="684464"/>
                </a:lnTo>
                <a:lnTo>
                  <a:pt x="4751614" y="635027"/>
                </a:lnTo>
                <a:lnTo>
                  <a:pt x="4751614" y="127006"/>
                </a:lnTo>
                <a:lnTo>
                  <a:pt x="4741633" y="77569"/>
                </a:lnTo>
                <a:lnTo>
                  <a:pt x="4714415" y="37199"/>
                </a:lnTo>
                <a:lnTo>
                  <a:pt x="4674044" y="9980"/>
                </a:lnTo>
                <a:lnTo>
                  <a:pt x="4624608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2131" y="5408985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29">
                <a:moveTo>
                  <a:pt x="76200" y="114299"/>
                </a:moveTo>
                <a:lnTo>
                  <a:pt x="38100" y="114299"/>
                </a:lnTo>
                <a:lnTo>
                  <a:pt x="38098" y="557216"/>
                </a:lnTo>
                <a:lnTo>
                  <a:pt x="76198" y="557217"/>
                </a:lnTo>
                <a:lnTo>
                  <a:pt x="76200" y="114299"/>
                </a:lnTo>
                <a:close/>
              </a:path>
              <a:path w="114300" h="557529">
                <a:moveTo>
                  <a:pt x="57150" y="0"/>
                </a:moveTo>
                <a:lnTo>
                  <a:pt x="0" y="114299"/>
                </a:lnTo>
                <a:lnTo>
                  <a:pt x="114300" y="114299"/>
                </a:lnTo>
                <a:lnTo>
                  <a:pt x="571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2495" y="4183340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4">
                <a:moveTo>
                  <a:pt x="76199" y="114359"/>
                </a:moveTo>
                <a:lnTo>
                  <a:pt x="38098" y="114359"/>
                </a:lnTo>
                <a:lnTo>
                  <a:pt x="39151" y="445871"/>
                </a:lnTo>
                <a:lnTo>
                  <a:pt x="77251" y="445749"/>
                </a:lnTo>
                <a:lnTo>
                  <a:pt x="76199" y="114359"/>
                </a:lnTo>
                <a:close/>
              </a:path>
              <a:path w="114300" h="446404">
                <a:moveTo>
                  <a:pt x="56785" y="0"/>
                </a:moveTo>
                <a:lnTo>
                  <a:pt x="0" y="114480"/>
                </a:lnTo>
                <a:lnTo>
                  <a:pt x="76199" y="114359"/>
                </a:lnTo>
                <a:lnTo>
                  <a:pt x="114298" y="114117"/>
                </a:lnTo>
                <a:lnTo>
                  <a:pt x="5678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2742" y="2146242"/>
            <a:ext cx="4751705" cy="762635"/>
          </a:xfrm>
          <a:custGeom>
            <a:avLst/>
            <a:gdLst/>
            <a:ahLst/>
            <a:cxnLst/>
            <a:rect l="l" t="t" r="r" b="b"/>
            <a:pathLst>
              <a:path w="4751705" h="762635">
                <a:moveTo>
                  <a:pt x="4624607" y="0"/>
                </a:moveTo>
                <a:lnTo>
                  <a:pt x="127005" y="0"/>
                </a:lnTo>
                <a:lnTo>
                  <a:pt x="77569" y="9980"/>
                </a:lnTo>
                <a:lnTo>
                  <a:pt x="37199" y="37199"/>
                </a:lnTo>
                <a:lnTo>
                  <a:pt x="9980" y="77569"/>
                </a:lnTo>
                <a:lnTo>
                  <a:pt x="0" y="127006"/>
                </a:lnTo>
                <a:lnTo>
                  <a:pt x="0" y="635027"/>
                </a:lnTo>
                <a:lnTo>
                  <a:pt x="9980" y="684465"/>
                </a:lnTo>
                <a:lnTo>
                  <a:pt x="37199" y="724835"/>
                </a:lnTo>
                <a:lnTo>
                  <a:pt x="77569" y="752054"/>
                </a:lnTo>
                <a:lnTo>
                  <a:pt x="127005" y="762035"/>
                </a:lnTo>
                <a:lnTo>
                  <a:pt x="4624607" y="762035"/>
                </a:lnTo>
                <a:lnTo>
                  <a:pt x="4674044" y="752054"/>
                </a:lnTo>
                <a:lnTo>
                  <a:pt x="4714414" y="724835"/>
                </a:lnTo>
                <a:lnTo>
                  <a:pt x="4741633" y="684465"/>
                </a:lnTo>
                <a:lnTo>
                  <a:pt x="4751614" y="635027"/>
                </a:lnTo>
                <a:lnTo>
                  <a:pt x="4751614" y="127006"/>
                </a:lnTo>
                <a:lnTo>
                  <a:pt x="4741633" y="77569"/>
                </a:lnTo>
                <a:lnTo>
                  <a:pt x="4714414" y="37199"/>
                </a:lnTo>
                <a:lnTo>
                  <a:pt x="4674044" y="9980"/>
                </a:lnTo>
                <a:lnTo>
                  <a:pt x="462460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9835" y="2932986"/>
            <a:ext cx="114300" cy="446405"/>
          </a:xfrm>
          <a:custGeom>
            <a:avLst/>
            <a:gdLst/>
            <a:ahLst/>
            <a:cxnLst/>
            <a:rect l="l" t="t" r="r" b="b"/>
            <a:pathLst>
              <a:path w="114300" h="446404">
                <a:moveTo>
                  <a:pt x="76199" y="114359"/>
                </a:moveTo>
                <a:lnTo>
                  <a:pt x="38098" y="114359"/>
                </a:lnTo>
                <a:lnTo>
                  <a:pt x="39152" y="445871"/>
                </a:lnTo>
                <a:lnTo>
                  <a:pt x="77251" y="445749"/>
                </a:lnTo>
                <a:lnTo>
                  <a:pt x="76199" y="114359"/>
                </a:lnTo>
                <a:close/>
              </a:path>
              <a:path w="114300" h="446404">
                <a:moveTo>
                  <a:pt x="56785" y="0"/>
                </a:moveTo>
                <a:lnTo>
                  <a:pt x="0" y="114480"/>
                </a:lnTo>
                <a:lnTo>
                  <a:pt x="76199" y="114359"/>
                </a:lnTo>
                <a:lnTo>
                  <a:pt x="114298" y="114117"/>
                </a:lnTo>
                <a:lnTo>
                  <a:pt x="5678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9472" y="1551213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30">
                <a:moveTo>
                  <a:pt x="76200" y="114300"/>
                </a:moveTo>
                <a:lnTo>
                  <a:pt x="38100" y="114300"/>
                </a:lnTo>
                <a:lnTo>
                  <a:pt x="38100" y="557217"/>
                </a:lnTo>
                <a:lnTo>
                  <a:pt x="76200" y="557217"/>
                </a:lnTo>
                <a:lnTo>
                  <a:pt x="76200" y="114300"/>
                </a:lnTo>
                <a:close/>
              </a:path>
              <a:path w="114300" h="55753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63156" y="4183340"/>
            <a:ext cx="114300" cy="1781810"/>
          </a:xfrm>
          <a:custGeom>
            <a:avLst/>
            <a:gdLst/>
            <a:ahLst/>
            <a:cxnLst/>
            <a:rect l="l" t="t" r="r" b="b"/>
            <a:pathLst>
              <a:path w="114300" h="1781810">
                <a:moveTo>
                  <a:pt x="57379" y="0"/>
                </a:moveTo>
                <a:lnTo>
                  <a:pt x="0" y="114184"/>
                </a:lnTo>
                <a:lnTo>
                  <a:pt x="38100" y="114261"/>
                </a:lnTo>
                <a:lnTo>
                  <a:pt x="34738" y="1781520"/>
                </a:lnTo>
                <a:lnTo>
                  <a:pt x="72838" y="1781596"/>
                </a:lnTo>
                <a:lnTo>
                  <a:pt x="76200" y="114338"/>
                </a:lnTo>
                <a:lnTo>
                  <a:pt x="114261" y="114338"/>
                </a:lnTo>
                <a:lnTo>
                  <a:pt x="57379" y="0"/>
                </a:lnTo>
                <a:close/>
              </a:path>
              <a:path w="114300" h="1781810">
                <a:moveTo>
                  <a:pt x="114261" y="114338"/>
                </a:moveTo>
                <a:lnTo>
                  <a:pt x="76200" y="114338"/>
                </a:lnTo>
                <a:lnTo>
                  <a:pt x="114300" y="1144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90412" y="1129615"/>
            <a:ext cx="3843020" cy="424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1270" algn="ctr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solidFill>
                  <a:srgbClr val="C00000"/>
                </a:solidFill>
                <a:latin typeface="Arial Unicode MS"/>
                <a:cs typeface="Arial Unicode MS"/>
              </a:rPr>
              <a:t>512×𝑡</a:t>
            </a:r>
            <a:r>
              <a:rPr sz="2400" spc="-80" dirty="0">
                <a:solidFill>
                  <a:srgbClr val="C00000"/>
                </a:solidFill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 marL="12700" marR="631190" indent="425450">
              <a:lnSpc>
                <a:spcPts val="9850"/>
              </a:lnSpc>
              <a:spcBef>
                <a:spcPts val="965"/>
              </a:spcBef>
            </a:pPr>
            <a:r>
              <a:rPr sz="2800" b="1" spc="-10" dirty="0">
                <a:latin typeface="Courier New"/>
                <a:cs typeface="Courier New"/>
              </a:rPr>
              <a:t>Dense Layer  Attention</a:t>
            </a:r>
            <a:r>
              <a:rPr sz="2800" b="1" spc="-105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Layer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50">
              <a:latin typeface="Courier New"/>
              <a:cs typeface="Courier New"/>
            </a:endParaRPr>
          </a:p>
          <a:p>
            <a:pPr marL="1273810" marR="5080" algn="ctr">
              <a:lnSpc>
                <a:spcPct val="100699"/>
              </a:lnSpc>
            </a:pPr>
            <a:r>
              <a:rPr sz="2400" b="1" spc="-5" dirty="0">
                <a:latin typeface="Courier New"/>
                <a:cs typeface="Courier New"/>
              </a:rPr>
              <a:t>Self-Attention  Layer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6332" y="5954250"/>
            <a:ext cx="187325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140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77289" y="5954250"/>
            <a:ext cx="174053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240" dirty="0">
                <a:solidFill>
                  <a:srgbClr val="C00000"/>
                </a:solidFill>
                <a:latin typeface="Arial Unicode MS"/>
                <a:cs typeface="Arial Unicode MS"/>
              </a:rPr>
              <a:t>512×𝑡</a:t>
            </a:r>
            <a:r>
              <a:rPr sz="2400" spc="-114" dirty="0">
                <a:solidFill>
                  <a:srgbClr val="C00000"/>
                </a:solidFill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A3D7F7F4-8D21-BF46-BC58-138636845449}"/>
              </a:ext>
            </a:extLst>
          </p:cNvPr>
          <p:cNvSpPr/>
          <p:nvPr/>
        </p:nvSpPr>
        <p:spPr>
          <a:xfrm>
            <a:off x="7972728" y="3775105"/>
            <a:ext cx="3686175" cy="604520"/>
          </a:xfrm>
          <a:custGeom>
            <a:avLst/>
            <a:gdLst/>
            <a:ahLst/>
            <a:cxnLst/>
            <a:rect l="l" t="t" r="r" b="b"/>
            <a:pathLst>
              <a:path w="3686175" h="604520">
                <a:moveTo>
                  <a:pt x="3585179" y="0"/>
                </a:moveTo>
                <a:lnTo>
                  <a:pt x="100693" y="0"/>
                </a:lnTo>
                <a:lnTo>
                  <a:pt x="61498" y="7913"/>
                </a:lnTo>
                <a:lnTo>
                  <a:pt x="29492" y="29492"/>
                </a:lnTo>
                <a:lnTo>
                  <a:pt x="7912" y="61499"/>
                </a:lnTo>
                <a:lnTo>
                  <a:pt x="0" y="100693"/>
                </a:lnTo>
                <a:lnTo>
                  <a:pt x="0" y="503463"/>
                </a:lnTo>
                <a:lnTo>
                  <a:pt x="7912" y="542657"/>
                </a:lnTo>
                <a:lnTo>
                  <a:pt x="29492" y="574664"/>
                </a:lnTo>
                <a:lnTo>
                  <a:pt x="61498" y="596243"/>
                </a:lnTo>
                <a:lnTo>
                  <a:pt x="100693" y="604156"/>
                </a:lnTo>
                <a:lnTo>
                  <a:pt x="3585179" y="604156"/>
                </a:lnTo>
                <a:lnTo>
                  <a:pt x="3624373" y="596243"/>
                </a:lnTo>
                <a:lnTo>
                  <a:pt x="3656379" y="574664"/>
                </a:lnTo>
                <a:lnTo>
                  <a:pt x="3677958" y="542657"/>
                </a:lnTo>
                <a:lnTo>
                  <a:pt x="3685871" y="503463"/>
                </a:lnTo>
                <a:lnTo>
                  <a:pt x="3685871" y="100693"/>
                </a:lnTo>
                <a:lnTo>
                  <a:pt x="3677958" y="61499"/>
                </a:lnTo>
                <a:lnTo>
                  <a:pt x="3656379" y="29492"/>
                </a:lnTo>
                <a:lnTo>
                  <a:pt x="3624373" y="7913"/>
                </a:lnTo>
                <a:lnTo>
                  <a:pt x="3585179" y="0"/>
                </a:lnTo>
                <a:close/>
              </a:path>
            </a:pathLst>
          </a:custGeom>
          <a:solidFill>
            <a:srgbClr val="ADB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F3C2A2FD-02B5-1E47-88AA-DA564079FCB5}"/>
              </a:ext>
            </a:extLst>
          </p:cNvPr>
          <p:cNvSpPr/>
          <p:nvPr/>
        </p:nvSpPr>
        <p:spPr>
          <a:xfrm>
            <a:off x="7972728" y="3775105"/>
            <a:ext cx="3686175" cy="604520"/>
          </a:xfrm>
          <a:custGeom>
            <a:avLst/>
            <a:gdLst/>
            <a:ahLst/>
            <a:cxnLst/>
            <a:rect l="l" t="t" r="r" b="b"/>
            <a:pathLst>
              <a:path w="3686175" h="604520">
                <a:moveTo>
                  <a:pt x="0" y="100692"/>
                </a:moveTo>
                <a:lnTo>
                  <a:pt x="7912" y="61498"/>
                </a:lnTo>
                <a:lnTo>
                  <a:pt x="29492" y="29492"/>
                </a:lnTo>
                <a:lnTo>
                  <a:pt x="61498" y="7912"/>
                </a:lnTo>
                <a:lnTo>
                  <a:pt x="100692" y="0"/>
                </a:lnTo>
                <a:lnTo>
                  <a:pt x="3585179" y="0"/>
                </a:lnTo>
                <a:lnTo>
                  <a:pt x="3624373" y="7912"/>
                </a:lnTo>
                <a:lnTo>
                  <a:pt x="3656379" y="29492"/>
                </a:lnTo>
                <a:lnTo>
                  <a:pt x="3677958" y="61498"/>
                </a:lnTo>
                <a:lnTo>
                  <a:pt x="3685871" y="100692"/>
                </a:lnTo>
                <a:lnTo>
                  <a:pt x="3685871" y="503463"/>
                </a:lnTo>
                <a:lnTo>
                  <a:pt x="3677958" y="542657"/>
                </a:lnTo>
                <a:lnTo>
                  <a:pt x="3656379" y="574663"/>
                </a:lnTo>
                <a:lnTo>
                  <a:pt x="3624373" y="596243"/>
                </a:lnTo>
                <a:lnTo>
                  <a:pt x="3585179" y="604156"/>
                </a:lnTo>
                <a:lnTo>
                  <a:pt x="100692" y="604156"/>
                </a:lnTo>
                <a:lnTo>
                  <a:pt x="61498" y="596243"/>
                </a:lnTo>
                <a:lnTo>
                  <a:pt x="29492" y="574663"/>
                </a:lnTo>
                <a:lnTo>
                  <a:pt x="7912" y="542657"/>
                </a:lnTo>
                <a:lnTo>
                  <a:pt x="0" y="503463"/>
                </a:lnTo>
                <a:lnTo>
                  <a:pt x="0" y="100692"/>
                </a:lnTo>
                <a:close/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F9FE05C-4A3F-A04C-91EC-4451361BCDAF}"/>
              </a:ext>
            </a:extLst>
          </p:cNvPr>
          <p:cNvSpPr txBox="1"/>
          <p:nvPr/>
        </p:nvSpPr>
        <p:spPr>
          <a:xfrm>
            <a:off x="8567096" y="3739364"/>
            <a:ext cx="2497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33F50"/>
                </a:solidFill>
                <a:latin typeface="Courier New"/>
                <a:cs typeface="Courier New"/>
              </a:rPr>
              <a:t>One</a:t>
            </a:r>
            <a:r>
              <a:rPr sz="3600" b="1" spc="-95" dirty="0">
                <a:solidFill>
                  <a:srgbClr val="333F50"/>
                </a:solidFill>
                <a:latin typeface="Courier New"/>
                <a:cs typeface="Courier New"/>
              </a:rPr>
              <a:t> </a:t>
            </a:r>
            <a:r>
              <a:rPr sz="3600" b="1" dirty="0">
                <a:solidFill>
                  <a:srgbClr val="333F50"/>
                </a:solidFill>
                <a:latin typeface="Courier New"/>
                <a:cs typeface="Courier New"/>
              </a:rPr>
              <a:t>Block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3F9A96AA-7BA9-904B-A2E9-52BE82A72C9C}"/>
              </a:ext>
            </a:extLst>
          </p:cNvPr>
          <p:cNvSpPr/>
          <p:nvPr/>
        </p:nvSpPr>
        <p:spPr>
          <a:xfrm>
            <a:off x="10451160" y="4379262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29">
                <a:moveTo>
                  <a:pt x="76200" y="114300"/>
                </a:moveTo>
                <a:lnTo>
                  <a:pt x="38100" y="114300"/>
                </a:lnTo>
                <a:lnTo>
                  <a:pt x="38098" y="557216"/>
                </a:lnTo>
                <a:lnTo>
                  <a:pt x="76198" y="557216"/>
                </a:lnTo>
                <a:lnTo>
                  <a:pt x="76200" y="114300"/>
                </a:lnTo>
                <a:close/>
              </a:path>
              <a:path w="114300" h="557529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74FA4A1F-E44D-E441-AA8D-50A53342BBB4}"/>
              </a:ext>
            </a:extLst>
          </p:cNvPr>
          <p:cNvSpPr/>
          <p:nvPr/>
        </p:nvSpPr>
        <p:spPr>
          <a:xfrm>
            <a:off x="10451160" y="3217889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29">
                <a:moveTo>
                  <a:pt x="76200" y="114300"/>
                </a:moveTo>
                <a:lnTo>
                  <a:pt x="38100" y="114300"/>
                </a:lnTo>
                <a:lnTo>
                  <a:pt x="38098" y="557216"/>
                </a:lnTo>
                <a:lnTo>
                  <a:pt x="76198" y="557216"/>
                </a:lnTo>
                <a:lnTo>
                  <a:pt x="76200" y="114300"/>
                </a:lnTo>
                <a:close/>
              </a:path>
              <a:path w="114300" h="557529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11ED3F89-0845-0C49-9083-8B8F696B7306}"/>
              </a:ext>
            </a:extLst>
          </p:cNvPr>
          <p:cNvSpPr txBox="1"/>
          <p:nvPr/>
        </p:nvSpPr>
        <p:spPr>
          <a:xfrm>
            <a:off x="9629126" y="2746155"/>
            <a:ext cx="1740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solidFill>
                  <a:srgbClr val="C00000"/>
                </a:solidFill>
                <a:latin typeface="Arial Unicode MS"/>
                <a:cs typeface="Arial Unicode MS"/>
              </a:rPr>
              <a:t>512×𝑡</a:t>
            </a:r>
            <a:r>
              <a:rPr sz="2400" spc="-114" dirty="0">
                <a:solidFill>
                  <a:srgbClr val="C00000"/>
                </a:solidFill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D810C69E-8357-C947-9D6E-32F206F0CC9C}"/>
              </a:ext>
            </a:extLst>
          </p:cNvPr>
          <p:cNvSpPr/>
          <p:nvPr/>
        </p:nvSpPr>
        <p:spPr>
          <a:xfrm>
            <a:off x="9020421" y="4398741"/>
            <a:ext cx="114300" cy="368300"/>
          </a:xfrm>
          <a:custGeom>
            <a:avLst/>
            <a:gdLst/>
            <a:ahLst/>
            <a:cxnLst/>
            <a:rect l="l" t="t" r="r" b="b"/>
            <a:pathLst>
              <a:path w="114300" h="368300">
                <a:moveTo>
                  <a:pt x="58265" y="0"/>
                </a:moveTo>
                <a:lnTo>
                  <a:pt x="0" y="113734"/>
                </a:lnTo>
                <a:lnTo>
                  <a:pt x="38097" y="114108"/>
                </a:lnTo>
                <a:lnTo>
                  <a:pt x="35620" y="367445"/>
                </a:lnTo>
                <a:lnTo>
                  <a:pt x="73718" y="367817"/>
                </a:lnTo>
                <a:lnTo>
                  <a:pt x="76196" y="114480"/>
                </a:lnTo>
                <a:lnTo>
                  <a:pt x="114112" y="114480"/>
                </a:lnTo>
                <a:lnTo>
                  <a:pt x="58265" y="0"/>
                </a:lnTo>
                <a:close/>
              </a:path>
              <a:path w="114300" h="368300">
                <a:moveTo>
                  <a:pt x="114112" y="114480"/>
                </a:moveTo>
                <a:lnTo>
                  <a:pt x="76196" y="114480"/>
                </a:lnTo>
                <a:lnTo>
                  <a:pt x="114293" y="114852"/>
                </a:lnTo>
                <a:lnTo>
                  <a:pt x="114112" y="11448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AD186587-9FDA-C246-94AE-2422C560A172}"/>
              </a:ext>
            </a:extLst>
          </p:cNvPr>
          <p:cNvSpPr/>
          <p:nvPr/>
        </p:nvSpPr>
        <p:spPr>
          <a:xfrm>
            <a:off x="9026928" y="4384671"/>
            <a:ext cx="114300" cy="557530"/>
          </a:xfrm>
          <a:custGeom>
            <a:avLst/>
            <a:gdLst/>
            <a:ahLst/>
            <a:cxnLst/>
            <a:rect l="l" t="t" r="r" b="b"/>
            <a:pathLst>
              <a:path w="114300" h="557529">
                <a:moveTo>
                  <a:pt x="76200" y="114300"/>
                </a:moveTo>
                <a:lnTo>
                  <a:pt x="38100" y="114300"/>
                </a:lnTo>
                <a:lnTo>
                  <a:pt x="38098" y="557216"/>
                </a:lnTo>
                <a:lnTo>
                  <a:pt x="76198" y="557216"/>
                </a:lnTo>
                <a:lnTo>
                  <a:pt x="76200" y="114300"/>
                </a:lnTo>
                <a:close/>
              </a:path>
              <a:path w="114300" h="557529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6AE30CA7-F3D9-C541-967A-786F9622BB87}"/>
              </a:ext>
            </a:extLst>
          </p:cNvPr>
          <p:cNvSpPr txBox="1"/>
          <p:nvPr/>
        </p:nvSpPr>
        <p:spPr>
          <a:xfrm>
            <a:off x="9894403" y="4863607"/>
            <a:ext cx="1740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solidFill>
                  <a:srgbClr val="C00000"/>
                </a:solidFill>
                <a:latin typeface="Arial Unicode MS"/>
                <a:cs typeface="Arial Unicode MS"/>
              </a:rPr>
              <a:t>512×𝑡</a:t>
            </a:r>
            <a:r>
              <a:rPr sz="2400" spc="-114" dirty="0">
                <a:solidFill>
                  <a:srgbClr val="C00000"/>
                </a:solidFill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B01278C1-8F51-AC45-9D1A-3A639B1E3DF2}"/>
              </a:ext>
            </a:extLst>
          </p:cNvPr>
          <p:cNvSpPr txBox="1"/>
          <p:nvPr/>
        </p:nvSpPr>
        <p:spPr>
          <a:xfrm>
            <a:off x="7670648" y="4863607"/>
            <a:ext cx="1873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Unicode MS"/>
                <a:cs typeface="Arial Unicode MS"/>
              </a:rPr>
              <a:t>512×𝑚</a:t>
            </a:r>
            <a:r>
              <a:rPr sz="2400" spc="-140" dirty="0">
                <a:latin typeface="Arial Unicode MS"/>
                <a:cs typeface="Arial Unicode MS"/>
              </a:rPr>
              <a:t> </a:t>
            </a:r>
            <a:r>
              <a:rPr sz="2400" spc="-5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4009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46051" y="131726"/>
            <a:ext cx="604576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Stacked</a:t>
            </a:r>
            <a:r>
              <a:rPr spc="200" dirty="0"/>
              <a:t> </a:t>
            </a:r>
            <a:r>
              <a:rPr spc="300" dirty="0"/>
              <a:t>Attentions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BC217BEF-EFFD-054D-B60B-C692F9D9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22" y="929008"/>
            <a:ext cx="10816683" cy="53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04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46051" y="131726"/>
            <a:ext cx="584504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Stacked</a:t>
            </a:r>
            <a:r>
              <a:rPr spc="200" dirty="0"/>
              <a:t> </a:t>
            </a:r>
            <a:r>
              <a:rPr spc="300" dirty="0"/>
              <a:t>Attentions</a:t>
            </a: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8B8010B1-153F-194B-8B46-D77FAF367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9" y="965061"/>
            <a:ext cx="10850137" cy="53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5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46051" y="131726"/>
            <a:ext cx="591194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Stacked</a:t>
            </a:r>
            <a:r>
              <a:rPr spc="200" dirty="0"/>
              <a:t> </a:t>
            </a:r>
            <a:r>
              <a:rPr spc="300" dirty="0"/>
              <a:t>Attentions</a:t>
            </a:r>
          </a:p>
        </p:txBody>
      </p:sp>
      <p:pic>
        <p:nvPicPr>
          <p:cNvPr id="44" name="Picture 43" descr="Box and whisker chart&#10;&#10;Description automatically generated with low confidence">
            <a:extLst>
              <a:ext uri="{FF2B5EF4-FFF2-40B4-BE49-F238E27FC236}">
                <a16:creationId xmlns:a16="http://schemas.microsoft.com/office/drawing/2014/main" id="{74FEAD97-03DA-D44E-A5F9-A8328C05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80" y="936711"/>
            <a:ext cx="11329639" cy="54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08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46051" y="131726"/>
            <a:ext cx="50729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Stacked</a:t>
            </a:r>
            <a:r>
              <a:rPr spc="200" dirty="0"/>
              <a:t> </a:t>
            </a:r>
            <a:r>
              <a:rPr spc="300" dirty="0"/>
              <a:t>Attentions</a:t>
            </a:r>
          </a:p>
        </p:txBody>
      </p:sp>
      <p:pic>
        <p:nvPicPr>
          <p:cNvPr id="58" name="Picture 57" descr="Timeline&#10;&#10;Description automatically generated">
            <a:extLst>
              <a:ext uri="{FF2B5EF4-FFF2-40B4-BE49-F238E27FC236}">
                <a16:creationId xmlns:a16="http://schemas.microsoft.com/office/drawing/2014/main" id="{2AB95F6B-0728-FA4D-8C3D-A60D0443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0" y="821658"/>
            <a:ext cx="11608420" cy="53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6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Timeline&#10;&#10;Description automatically generated">
            <a:extLst>
              <a:ext uri="{FF2B5EF4-FFF2-40B4-BE49-F238E27FC236}">
                <a16:creationId xmlns:a16="http://schemas.microsoft.com/office/drawing/2014/main" id="{A953F35F-486A-F348-B392-561854C0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1"/>
            <a:ext cx="12192000" cy="68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14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E0CF095-A285-824C-8FAF-4479AA0D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8"/>
            <a:ext cx="12192000" cy="684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19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x and whisker chart&#10;&#10;Description automatically generated with low confidence">
            <a:extLst>
              <a:ext uri="{FF2B5EF4-FFF2-40B4-BE49-F238E27FC236}">
                <a16:creationId xmlns:a16="http://schemas.microsoft.com/office/drawing/2014/main" id="{8797C75F-61C5-B74E-82C4-BE191CE3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" y="0"/>
            <a:ext cx="1216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7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7200" y="2472690"/>
            <a:ext cx="6322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4" dirty="0">
                <a:solidFill>
                  <a:srgbClr val="000000"/>
                </a:solidFill>
              </a:rPr>
              <a:t>Put </a:t>
            </a:r>
            <a:r>
              <a:rPr sz="4000" spc="305" dirty="0">
                <a:solidFill>
                  <a:srgbClr val="000000"/>
                </a:solidFill>
              </a:rPr>
              <a:t>Everything</a:t>
            </a:r>
            <a:r>
              <a:rPr sz="4000" spc="260" dirty="0">
                <a:solidFill>
                  <a:srgbClr val="000000"/>
                </a:solidFill>
              </a:rPr>
              <a:t> </a:t>
            </a:r>
            <a:r>
              <a:rPr sz="4000" spc="330" dirty="0">
                <a:solidFill>
                  <a:srgbClr val="000000"/>
                </a:solidFill>
              </a:rPr>
              <a:t>Together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85051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7881" y="21227"/>
            <a:ext cx="87948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5A94DC2-C41B-0244-8A21-27D2C3C4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2" y="868266"/>
            <a:ext cx="10749776" cy="54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38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38141" y="7574"/>
            <a:ext cx="37326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Transformer</a:t>
            </a:r>
          </a:p>
        </p:txBody>
      </p:sp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5552EC6-878B-1C4C-84E0-FCB8265B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292"/>
            <a:ext cx="10671717" cy="53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287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38141" y="7574"/>
            <a:ext cx="37326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Transformer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50337EE-D5A0-D944-8FF7-FC68605B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4" y="1167080"/>
            <a:ext cx="10125307" cy="52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2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38141" y="7574"/>
            <a:ext cx="37326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Transformer</a:t>
            </a:r>
          </a:p>
        </p:txBody>
      </p:sp>
      <p:pic>
        <p:nvPicPr>
          <p:cNvPr id="3" name="Picture 2" descr="Diagram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31EC4BB-9820-244C-AB32-8A3F9110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1216660"/>
            <a:ext cx="10114156" cy="51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38141" y="7574"/>
            <a:ext cx="37326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Transformer</a:t>
            </a:r>
          </a:p>
        </p:txBody>
      </p:sp>
      <p:pic>
        <p:nvPicPr>
          <p:cNvPr id="3" name="Picture 2" descr="Graphical user interface, diagram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457DB8F-F7DC-2A4D-8767-3DFC05B32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0" y="1072873"/>
            <a:ext cx="10136459" cy="54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77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025913" y="187482"/>
            <a:ext cx="99570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>
                <a:solidFill>
                  <a:srgbClr val="000000"/>
                </a:solidFill>
              </a:rPr>
              <a:t>Comparison </a:t>
            </a:r>
            <a:r>
              <a:rPr spc="315" dirty="0">
                <a:solidFill>
                  <a:srgbClr val="000000"/>
                </a:solidFill>
              </a:rPr>
              <a:t>with </a:t>
            </a:r>
            <a:r>
              <a:rPr spc="150" dirty="0">
                <a:solidFill>
                  <a:srgbClr val="000000"/>
                </a:solidFill>
              </a:rPr>
              <a:t>RNN </a:t>
            </a:r>
            <a:r>
              <a:rPr spc="265" dirty="0">
                <a:solidFill>
                  <a:srgbClr val="000000"/>
                </a:solidFill>
              </a:rPr>
              <a:t>Seq2Seq</a:t>
            </a:r>
            <a:r>
              <a:rPr spc="125" dirty="0">
                <a:solidFill>
                  <a:srgbClr val="000000"/>
                </a:solidFill>
              </a:rPr>
              <a:t> </a:t>
            </a:r>
            <a:r>
              <a:rPr spc="240" dirty="0">
                <a:solidFill>
                  <a:srgbClr val="000000"/>
                </a:solidFill>
              </a:rPr>
              <a:t>Model</a:t>
            </a:r>
          </a:p>
        </p:txBody>
      </p:sp>
      <p:pic>
        <p:nvPicPr>
          <p:cNvPr id="66" name="Picture 65" descr="Diagram&#10;&#10;Description automatically generated">
            <a:extLst>
              <a:ext uri="{FF2B5EF4-FFF2-40B4-BE49-F238E27FC236}">
                <a16:creationId xmlns:a16="http://schemas.microsoft.com/office/drawing/2014/main" id="{180947F5-976D-984E-9CEF-D829C13B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1" y="1279275"/>
            <a:ext cx="10816683" cy="495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47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15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7881" y="21227"/>
            <a:ext cx="87948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2E1CEA95-2C10-3D4A-8919-B0D83C36A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494"/>
            <a:ext cx="10917044" cy="554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4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7881" y="21227"/>
            <a:ext cx="87948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A43BCA-3A1C-1941-A208-C5A06C50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5" y="1010311"/>
            <a:ext cx="10883590" cy="55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3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11384</TotalTime>
  <Words>610</Words>
  <Application>Microsoft Macintosh PowerPoint</Application>
  <PresentationFormat>Widescreen</PresentationFormat>
  <Paragraphs>177</Paragraphs>
  <Slides>75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 Unicode MS</vt:lpstr>
      <vt:lpstr>Arial</vt:lpstr>
      <vt:lpstr>Calibri</vt:lpstr>
      <vt:lpstr>Calibri Light</vt:lpstr>
      <vt:lpstr>Courier New</vt:lpstr>
      <vt:lpstr>Office Theme</vt:lpstr>
      <vt:lpstr>ECE 884 Deep Learning</vt:lpstr>
      <vt:lpstr>Review of last lecture</vt:lpstr>
      <vt:lpstr>Today’s lecture</vt:lpstr>
      <vt:lpstr>Transformer Model</vt:lpstr>
      <vt:lpstr>Revisiting Attention for RNN</vt:lpstr>
      <vt:lpstr>Attention for Seq2Seq Model</vt:lpstr>
      <vt:lpstr>Attention for Seq2Seq Model</vt:lpstr>
      <vt:lpstr>Attention for Seq2Seq Model</vt:lpstr>
      <vt:lpstr>Attention for Seq2Seq Model</vt:lpstr>
      <vt:lpstr>Attention for Seq2Seq Model</vt:lpstr>
      <vt:lpstr>Attention for Seq2Seq Model</vt:lpstr>
      <vt:lpstr>Attention for Seq2Seq Model</vt:lpstr>
      <vt:lpstr>Attention for Seq2Seq Model</vt:lpstr>
      <vt:lpstr>Attention for Seq2Seq Model</vt:lpstr>
      <vt:lpstr>Attention for Seq2Seq Model</vt:lpstr>
      <vt:lpstr>Attention for Seq2Seq Model</vt:lpstr>
      <vt:lpstr>Attention without RNN</vt:lpstr>
      <vt:lpstr>Attention Layer</vt:lpstr>
      <vt:lpstr>Attention Layer</vt:lpstr>
      <vt:lpstr>Attention Layer</vt:lpstr>
      <vt:lpstr>Attention Layer</vt:lpstr>
      <vt:lpstr>Attention Layer</vt:lpstr>
      <vt:lpstr>Attention Layer</vt:lpstr>
      <vt:lpstr>Attention Layer</vt:lpstr>
      <vt:lpstr>Attention Layer</vt:lpstr>
      <vt:lpstr>Attention Layer</vt:lpstr>
      <vt:lpstr>Attention Layer for Machine Translation</vt:lpstr>
      <vt:lpstr>Attention Layer for Machine Translation</vt:lpstr>
      <vt:lpstr>Attention Layer</vt:lpstr>
      <vt:lpstr>Self-Attention without RNN</vt:lpstr>
      <vt:lpstr>Self-Attention Layer</vt:lpstr>
      <vt:lpstr>Self-Attention Layer</vt:lpstr>
      <vt:lpstr>Self-Attention Layer</vt:lpstr>
      <vt:lpstr>Self-Attention Layer</vt:lpstr>
      <vt:lpstr>Self-Attention Layer</vt:lpstr>
      <vt:lpstr>Self-Attention Layer</vt:lpstr>
      <vt:lpstr>Self-Attention Layer</vt:lpstr>
      <vt:lpstr>Self-Attention Layer</vt:lpstr>
      <vt:lpstr>Self-Attention Layer</vt:lpstr>
      <vt:lpstr>Self-Attention Layer</vt:lpstr>
      <vt:lpstr>Self-Attention Layer</vt:lpstr>
      <vt:lpstr>Summary</vt:lpstr>
      <vt:lpstr>Transformer Model</vt:lpstr>
      <vt:lpstr>From Single-Head to Multi-Head</vt:lpstr>
      <vt:lpstr>Multi-Head (Self-)Attention</vt:lpstr>
      <vt:lpstr>Single-Head Self-Attention</vt:lpstr>
      <vt:lpstr>Multi-Head Self-Attention</vt:lpstr>
      <vt:lpstr>Multi-Head Self-Attention</vt:lpstr>
      <vt:lpstr>Multi-Head Attention</vt:lpstr>
      <vt:lpstr>Transformer’s Encoder </vt:lpstr>
      <vt:lpstr>Transformer’s Encoder</vt:lpstr>
      <vt:lpstr>Transformer’s Encoder</vt:lpstr>
      <vt:lpstr>Transformer’s Encoder</vt:lpstr>
      <vt:lpstr>Transformer’s Encoder</vt:lpstr>
      <vt:lpstr>Self-Attention Layer</vt:lpstr>
      <vt:lpstr>Self-Attention Layer + Dense Layer</vt:lpstr>
      <vt:lpstr>Self-Attention Layer + Dense Layer</vt:lpstr>
      <vt:lpstr>Stacked Self-Attention Layers</vt:lpstr>
      <vt:lpstr>Stacked Self-Attention Layers</vt:lpstr>
      <vt:lpstr>Transformer’s Decoder</vt:lpstr>
      <vt:lpstr>Transformer’s Decoder : One Block</vt:lpstr>
      <vt:lpstr>Stacked Attentions</vt:lpstr>
      <vt:lpstr>Stacked Attentions</vt:lpstr>
      <vt:lpstr>Stacked Attentions</vt:lpstr>
      <vt:lpstr>Stacked Attentions</vt:lpstr>
      <vt:lpstr>PowerPoint Presentation</vt:lpstr>
      <vt:lpstr>PowerPoint Presentation</vt:lpstr>
      <vt:lpstr>PowerPoint Presentation</vt:lpstr>
      <vt:lpstr>Put Everything Together</vt:lpstr>
      <vt:lpstr>Transformer</vt:lpstr>
      <vt:lpstr>Transformer</vt:lpstr>
      <vt:lpstr>Transformer</vt:lpstr>
      <vt:lpstr>Transformer</vt:lpstr>
      <vt:lpstr>Comparison with RNN Seq2Seq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682</cp:revision>
  <dcterms:created xsi:type="dcterms:W3CDTF">2021-01-18T23:49:29Z</dcterms:created>
  <dcterms:modified xsi:type="dcterms:W3CDTF">2021-04-01T15:49:50Z</dcterms:modified>
</cp:coreProperties>
</file>